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49D6CF-1EDF-44F9-8EFA-0189A9A509F4}" type="datetimeFigureOut">
              <a:rPr lang="en-US" smtClean="0"/>
              <a:t>2/4/2022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BAFA2C-6977-4EA3-9FEE-A5D656613D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0797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2/4/2022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2/4/2022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2/4/2022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2/4/2022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2/4/2022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2/4/2022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2/4/2022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2/4/2022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2/4/2022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2/4/2022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ounded Rectangle 22"/>
          <p:cNvSpPr/>
          <p:nvPr/>
        </p:nvSpPr>
        <p:spPr>
          <a:xfrm>
            <a:off x="604547" y="4282264"/>
            <a:ext cx="10925206" cy="1220762"/>
          </a:xfrm>
          <a:prstGeom prst="roundRect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>
            <a:off x="592670" y="2061556"/>
            <a:ext cx="10920457" cy="2100295"/>
          </a:xfrm>
          <a:prstGeom prst="roundRect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ounded Rectangle 20"/>
          <p:cNvSpPr/>
          <p:nvPr/>
        </p:nvSpPr>
        <p:spPr>
          <a:xfrm>
            <a:off x="612858" y="1269779"/>
            <a:ext cx="10908581" cy="679024"/>
          </a:xfrm>
          <a:prstGeom prst="roundRect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71465" y="301752"/>
            <a:ext cx="11091800" cy="663672"/>
          </a:xfrm>
        </p:spPr>
        <p:txBody>
          <a:bodyPr/>
          <a:lstStyle/>
          <a:p>
            <a:r>
              <a:rPr lang="en-US" sz="2400" b="1" dirty="0" smtClean="0"/>
              <a:t>CA College Promise Grant </a:t>
            </a:r>
            <a:r>
              <a:rPr lang="en-US" sz="2400" dirty="0" smtClean="0"/>
              <a:t>(CCPG) vs </a:t>
            </a:r>
            <a:r>
              <a:rPr lang="en-US" sz="2400" b="1" dirty="0" smtClean="0"/>
              <a:t>CR College Access </a:t>
            </a:r>
            <a:r>
              <a:rPr lang="en-US" sz="2400" dirty="0" smtClean="0"/>
              <a:t>(CRCA)</a:t>
            </a:r>
            <a:endParaRPr lang="en-US" sz="24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681943" y="1158125"/>
            <a:ext cx="2940050" cy="576262"/>
          </a:xfrm>
        </p:spPr>
        <p:txBody>
          <a:bodyPr/>
          <a:lstStyle/>
          <a:p>
            <a:r>
              <a:rPr lang="en-US" sz="1800" dirty="0" smtClean="0"/>
              <a:t>How to Apply:</a:t>
            </a:r>
            <a:endParaRPr lang="en-US" sz="180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half" idx="18"/>
          </p:nvPr>
        </p:nvSpPr>
        <p:spPr>
          <a:xfrm>
            <a:off x="717777" y="2154084"/>
            <a:ext cx="2868381" cy="471112"/>
          </a:xfrm>
        </p:spPr>
        <p:txBody>
          <a:bodyPr>
            <a:normAutofit/>
          </a:bodyPr>
          <a:lstStyle/>
          <a:p>
            <a:r>
              <a:rPr lang="en-US" sz="1800" dirty="0" smtClean="0"/>
              <a:t>How to Qualify:</a:t>
            </a:r>
            <a:endParaRPr lang="en-US" sz="18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3740726" y="1268033"/>
            <a:ext cx="3077821" cy="576262"/>
          </a:xfrm>
        </p:spPr>
        <p:txBody>
          <a:bodyPr/>
          <a:lstStyle/>
          <a:p>
            <a:r>
              <a:rPr lang="en-US" sz="1400" dirty="0" smtClean="0"/>
              <a:t>Complete financial aid application: FAFSA or CADAA</a:t>
            </a:r>
            <a:endParaRPr lang="en-US" sz="1400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half" idx="19"/>
          </p:nvPr>
        </p:nvSpPr>
        <p:spPr>
          <a:xfrm>
            <a:off x="3869716" y="2162806"/>
            <a:ext cx="3108960" cy="1094447"/>
          </a:xfrm>
        </p:spPr>
        <p:txBody>
          <a:bodyPr>
            <a:noAutofit/>
          </a:bodyPr>
          <a:lstStyle/>
          <a:p>
            <a:pPr marL="285750" indent="-285750">
              <a:buFontTx/>
              <a:buChar char="-"/>
            </a:pPr>
            <a:r>
              <a:rPr lang="en-US" sz="1200" dirty="0"/>
              <a:t>Be a CA resident.</a:t>
            </a:r>
          </a:p>
          <a:p>
            <a:pPr marL="285750" indent="-285750">
              <a:buFontTx/>
              <a:buChar char="-"/>
            </a:pPr>
            <a:r>
              <a:rPr lang="en-US" sz="1200" dirty="0" smtClean="0"/>
              <a:t>Based upon income reported on financial aid application.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7328433" y="1264917"/>
            <a:ext cx="3045479" cy="576262"/>
          </a:xfrm>
        </p:spPr>
        <p:txBody>
          <a:bodyPr/>
          <a:lstStyle/>
          <a:p>
            <a:r>
              <a:rPr lang="en-US" sz="1400" dirty="0" smtClean="0"/>
              <a:t>Complete financial aid application: FAFSA or CADAA</a:t>
            </a:r>
            <a:endParaRPr lang="en-US" sz="1400" dirty="0"/>
          </a:p>
        </p:txBody>
      </p:sp>
      <p:sp>
        <p:nvSpPr>
          <p:cNvPr id="14" name="TextBox 13"/>
          <p:cNvSpPr txBox="1"/>
          <p:nvPr/>
        </p:nvSpPr>
        <p:spPr>
          <a:xfrm>
            <a:off x="768801" y="4376180"/>
            <a:ext cx="19159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What it does: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818850" y="4376180"/>
            <a:ext cx="321069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1200" dirty="0" smtClean="0"/>
              <a:t>Waives per unit fees. </a:t>
            </a:r>
          </a:p>
          <a:p>
            <a:pPr marL="285750" indent="-285750">
              <a:buFontTx/>
              <a:buChar char="-"/>
            </a:pPr>
            <a:endParaRPr lang="en-US" sz="1200" dirty="0" smtClean="0"/>
          </a:p>
          <a:p>
            <a:pPr marL="285750" indent="-285750">
              <a:buFontTx/>
              <a:buChar char="-"/>
            </a:pPr>
            <a:r>
              <a:rPr lang="en-US" sz="1200" dirty="0" smtClean="0"/>
              <a:t>Does not waive student fees, material fees, audit fees, or pay for books. </a:t>
            </a:r>
            <a:endParaRPr lang="en-US" sz="1200" dirty="0"/>
          </a:p>
        </p:txBody>
      </p:sp>
      <p:sp>
        <p:nvSpPr>
          <p:cNvPr id="17" name="TextBox 16"/>
          <p:cNvSpPr txBox="1"/>
          <p:nvPr/>
        </p:nvSpPr>
        <p:spPr>
          <a:xfrm>
            <a:off x="7471134" y="2154084"/>
            <a:ext cx="3549535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1200" dirty="0"/>
              <a:t>Be a CA resident.</a:t>
            </a:r>
          </a:p>
          <a:p>
            <a:pPr marL="285750" indent="-285750">
              <a:buFontTx/>
              <a:buChar char="-"/>
            </a:pPr>
            <a:endParaRPr lang="en-US" sz="1200" dirty="0" smtClean="0"/>
          </a:p>
          <a:p>
            <a:pPr marL="285750" indent="-285750">
              <a:buFontTx/>
              <a:buChar char="-"/>
            </a:pPr>
            <a:r>
              <a:rPr lang="en-US" sz="1200" dirty="0" smtClean="0"/>
              <a:t>Be a first-time college student (college courses taken in high school do not count).</a:t>
            </a:r>
          </a:p>
          <a:p>
            <a:pPr marL="285750" indent="-285750">
              <a:buFontTx/>
              <a:buChar char="-"/>
            </a:pPr>
            <a:endParaRPr lang="en-US" sz="1200" dirty="0" smtClean="0"/>
          </a:p>
          <a:p>
            <a:pPr marL="285750" indent="-285750">
              <a:buFontTx/>
              <a:buChar char="-"/>
            </a:pPr>
            <a:r>
              <a:rPr lang="en-US" sz="1200" dirty="0" smtClean="0"/>
              <a:t>Enroll in 12 or more units per semester.</a:t>
            </a:r>
          </a:p>
          <a:p>
            <a:pPr marL="285750" indent="-285750">
              <a:buFontTx/>
              <a:buChar char="-"/>
            </a:pPr>
            <a:endParaRPr lang="en-US" sz="1200" dirty="0" smtClean="0"/>
          </a:p>
          <a:p>
            <a:pPr marL="285750" indent="-285750">
              <a:buFontTx/>
              <a:buChar char="-"/>
            </a:pPr>
            <a:r>
              <a:rPr lang="en-US" sz="1200" dirty="0" smtClean="0"/>
              <a:t>Ineligible for CCPG based upon income.</a:t>
            </a:r>
          </a:p>
          <a:p>
            <a:endParaRPr lang="en-US" sz="1400" dirty="0"/>
          </a:p>
        </p:txBody>
      </p:sp>
      <p:sp>
        <p:nvSpPr>
          <p:cNvPr id="25" name="TextBox 24"/>
          <p:cNvSpPr txBox="1"/>
          <p:nvPr/>
        </p:nvSpPr>
        <p:spPr>
          <a:xfrm>
            <a:off x="4695904" y="867812"/>
            <a:ext cx="930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/>
              <a:t>CCPG</a:t>
            </a:r>
            <a:endParaRPr lang="en-US" b="1" u="sng" dirty="0"/>
          </a:p>
        </p:txBody>
      </p:sp>
      <p:sp>
        <p:nvSpPr>
          <p:cNvPr id="26" name="TextBox 25"/>
          <p:cNvSpPr txBox="1"/>
          <p:nvPr/>
        </p:nvSpPr>
        <p:spPr>
          <a:xfrm>
            <a:off x="8317423" y="870290"/>
            <a:ext cx="922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/>
              <a:t>CRCA</a:t>
            </a:r>
            <a:endParaRPr lang="en-US" b="1" u="sng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half" idx="20"/>
          </p:nvPr>
        </p:nvSpPr>
        <p:spPr>
          <a:xfrm>
            <a:off x="7383471" y="4426037"/>
            <a:ext cx="3142211" cy="915948"/>
          </a:xfrm>
        </p:spPr>
        <p:txBody>
          <a:bodyPr>
            <a:normAutofit lnSpcReduction="10000"/>
          </a:bodyPr>
          <a:lstStyle/>
          <a:p>
            <a:pPr marL="285750" indent="-285750">
              <a:buFontTx/>
              <a:buChar char="-"/>
            </a:pPr>
            <a:r>
              <a:rPr lang="en-US" sz="1200" dirty="0" smtClean="0"/>
              <a:t>Waives per unit fees.</a:t>
            </a:r>
          </a:p>
          <a:p>
            <a:pPr marL="285750" indent="-285750">
              <a:buFontTx/>
              <a:buChar char="-"/>
            </a:pPr>
            <a:r>
              <a:rPr lang="en-US" sz="1200" dirty="0" smtClean="0"/>
              <a:t>Does not waive student fees, material fees, audit fees, or pay for books.</a:t>
            </a:r>
            <a:endParaRPr lang="en-US" sz="1200" dirty="0"/>
          </a:p>
        </p:txBody>
      </p:sp>
      <p:sp>
        <p:nvSpPr>
          <p:cNvPr id="3" name="TextBox 2"/>
          <p:cNvSpPr txBox="1"/>
          <p:nvPr/>
        </p:nvSpPr>
        <p:spPr>
          <a:xfrm>
            <a:off x="717777" y="5721124"/>
            <a:ext cx="25270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Can it be lost?: 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646110" y="5619404"/>
            <a:ext cx="10842079" cy="1030778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802865" y="5651890"/>
            <a:ext cx="31485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1200" dirty="0" smtClean="0"/>
              <a:t>Lost after 2 out of 3 terms of poor academic standing (Appeals accepted).</a:t>
            </a:r>
            <a:endParaRPr lang="en-US" sz="1200" dirty="0"/>
          </a:p>
        </p:txBody>
      </p:sp>
      <p:sp>
        <p:nvSpPr>
          <p:cNvPr id="13" name="TextBox 12"/>
          <p:cNvSpPr txBox="1"/>
          <p:nvPr/>
        </p:nvSpPr>
        <p:spPr>
          <a:xfrm>
            <a:off x="7461722" y="5629037"/>
            <a:ext cx="3876837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1200" dirty="0"/>
              <a:t>Lost after 2 academic years</a:t>
            </a:r>
            <a:r>
              <a:rPr lang="en-US" sz="1200" dirty="0" smtClean="0"/>
              <a:t>.</a:t>
            </a:r>
          </a:p>
          <a:p>
            <a:pPr marL="285750" indent="-285750">
              <a:buFontTx/>
              <a:buChar char="-"/>
            </a:pPr>
            <a:endParaRPr lang="en-US" sz="1200" dirty="0"/>
          </a:p>
          <a:p>
            <a:pPr marL="285750" indent="-285750">
              <a:buFontTx/>
              <a:buChar char="-"/>
            </a:pPr>
            <a:r>
              <a:rPr lang="en-US" sz="1200" dirty="0" smtClean="0"/>
              <a:t>If </a:t>
            </a:r>
            <a:r>
              <a:rPr lang="en-US" sz="1200" dirty="0"/>
              <a:t>student drops below 12 units at any point in the semester, fees are charged for that semester.</a:t>
            </a: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605779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ounded Rectangle 71"/>
          <p:cNvSpPr/>
          <p:nvPr/>
        </p:nvSpPr>
        <p:spPr>
          <a:xfrm>
            <a:off x="513182" y="388308"/>
            <a:ext cx="9797143" cy="482289"/>
          </a:xfrm>
          <a:prstGeom prst="roundRect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6359" y="406126"/>
            <a:ext cx="9899779" cy="508090"/>
          </a:xfrm>
        </p:spPr>
        <p:txBody>
          <a:bodyPr/>
          <a:lstStyle/>
          <a:p>
            <a:r>
              <a:rPr lang="en-US" sz="2400" b="1" dirty="0"/>
              <a:t>CA College Promise Grant </a:t>
            </a:r>
            <a:r>
              <a:rPr lang="en-US" sz="2400" dirty="0"/>
              <a:t>(CCPG) vs </a:t>
            </a:r>
            <a:r>
              <a:rPr lang="en-US" sz="2400" b="1" dirty="0"/>
              <a:t>CR College Access </a:t>
            </a:r>
            <a:r>
              <a:rPr lang="en-US" sz="2400" dirty="0"/>
              <a:t>(CRCA)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42252" y="1656744"/>
            <a:ext cx="1667879" cy="39337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CA resident?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97080" y="1626136"/>
            <a:ext cx="559695" cy="43518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No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440097" y="935007"/>
            <a:ext cx="6428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Complete a financial aid application: FAFSA or CADAA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5466249" y="1371601"/>
            <a:ext cx="0" cy="2705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9899849" y="2264333"/>
            <a:ext cx="17541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Ineligible for CCPG or CRCA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67543" y="1691984"/>
            <a:ext cx="569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Yes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16429" y="2503931"/>
            <a:ext cx="22766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Meets low income requirements for CCPG?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923731" y="4678351"/>
            <a:ext cx="185679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Awarded CCPG &amp; fees waived for any # of units enrolled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200191" y="2462037"/>
            <a:ext cx="5925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No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411754" y="3371843"/>
            <a:ext cx="23653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/ 2nd year in college?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603505" y="3919343"/>
            <a:ext cx="580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Yes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545629" y="4791985"/>
            <a:ext cx="26965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Enrolled in 12 units or more?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549874" y="5623694"/>
            <a:ext cx="578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Yes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544480" y="6218858"/>
            <a:ext cx="26965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CRCA waives unit fees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8955127" y="3393507"/>
            <a:ext cx="527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8322906" y="4153799"/>
            <a:ext cx="3163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Ineligible, fees not waived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8931659" y="4918042"/>
            <a:ext cx="5505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8322906" y="5643074"/>
            <a:ext cx="33310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Ineligible, fees not waived</a:t>
            </a:r>
            <a:endParaRPr lang="en-US" dirty="0"/>
          </a:p>
        </p:txBody>
      </p:sp>
      <p:cxnSp>
        <p:nvCxnSpPr>
          <p:cNvPr id="24" name="Straight Arrow Connector 23"/>
          <p:cNvCxnSpPr>
            <a:stCxn id="3" idx="3"/>
            <a:endCxn id="4" idx="1"/>
          </p:cNvCxnSpPr>
          <p:nvPr/>
        </p:nvCxnSpPr>
        <p:spPr>
          <a:xfrm flipV="1">
            <a:off x="6410131" y="1843726"/>
            <a:ext cx="4086949" cy="97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>
            <a:off x="2211355" y="1843726"/>
            <a:ext cx="2392150" cy="97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4" idx="2"/>
            <a:endCxn id="9" idx="0"/>
          </p:cNvCxnSpPr>
          <p:nvPr/>
        </p:nvCxnSpPr>
        <p:spPr>
          <a:xfrm flipH="1">
            <a:off x="10776927" y="2061316"/>
            <a:ext cx="1" cy="2030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9218646" y="3789200"/>
            <a:ext cx="0" cy="3693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endCxn id="19" idx="1"/>
          </p:cNvCxnSpPr>
          <p:nvPr/>
        </p:nvCxnSpPr>
        <p:spPr>
          <a:xfrm>
            <a:off x="7805651" y="3574473"/>
            <a:ext cx="1149476" cy="37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lbow Connector 44"/>
          <p:cNvCxnSpPr>
            <a:endCxn id="15" idx="0"/>
          </p:cNvCxnSpPr>
          <p:nvPr/>
        </p:nvCxnSpPr>
        <p:spPr>
          <a:xfrm rot="10800000" flipV="1">
            <a:off x="4893905" y="3556509"/>
            <a:ext cx="424544" cy="362834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16" idx="3"/>
            <a:endCxn id="21" idx="1"/>
          </p:cNvCxnSpPr>
          <p:nvPr/>
        </p:nvCxnSpPr>
        <p:spPr>
          <a:xfrm flipV="1">
            <a:off x="6242176" y="5102708"/>
            <a:ext cx="2689483" cy="124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>
            <a:off x="9169591" y="5269049"/>
            <a:ext cx="0" cy="3618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1569297" y="3784467"/>
            <a:ext cx="643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Yes</a:t>
            </a:r>
            <a:endParaRPr lang="en-US" dirty="0"/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3209731" y="2635490"/>
            <a:ext cx="284583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13" idx="2"/>
          </p:cNvCxnSpPr>
          <p:nvPr/>
        </p:nvCxnSpPr>
        <p:spPr>
          <a:xfrm flipH="1">
            <a:off x="6496473" y="2831369"/>
            <a:ext cx="1" cy="5621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10" idx="2"/>
          </p:cNvCxnSpPr>
          <p:nvPr/>
        </p:nvCxnSpPr>
        <p:spPr>
          <a:xfrm>
            <a:off x="1852127" y="2061316"/>
            <a:ext cx="0" cy="4007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>
            <a:off x="4893904" y="4274368"/>
            <a:ext cx="0" cy="4975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>
            <a:off x="4892753" y="6012406"/>
            <a:ext cx="0" cy="2769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>
          <a:xfrm flipH="1">
            <a:off x="4892753" y="5402430"/>
            <a:ext cx="1150" cy="3000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/>
          <p:nvPr/>
        </p:nvCxnSpPr>
        <p:spPr>
          <a:xfrm>
            <a:off x="1875453" y="4274368"/>
            <a:ext cx="0" cy="3693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1887104" y="3455418"/>
            <a:ext cx="0" cy="3628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7977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TM04033927[[fn=Main Event]]</Template>
  <TotalTime>527</TotalTime>
  <Words>270</Words>
  <Application>Microsoft Office PowerPoint</Application>
  <PresentationFormat>Widescreen</PresentationFormat>
  <Paragraphs>46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Century Gothic</vt:lpstr>
      <vt:lpstr>Wingdings 3</vt:lpstr>
      <vt:lpstr>Ion</vt:lpstr>
      <vt:lpstr>CA College Promise Grant (CCPG) vs CR College Access (CRCA)</vt:lpstr>
      <vt:lpstr>CA College Promise Grant (CCPG) vs CR College Access (CRCA)</vt:lpstr>
    </vt:vector>
  </TitlesOfParts>
  <Company>College of the Redwoods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California College Promise Grant (CCPG) vs CR College Access (CRCA)</dc:title>
  <dc:creator>Windows User</dc:creator>
  <cp:lastModifiedBy>Sousa, Courtney</cp:lastModifiedBy>
  <cp:revision>24</cp:revision>
  <cp:lastPrinted>2022-02-04T17:08:51Z</cp:lastPrinted>
  <dcterms:created xsi:type="dcterms:W3CDTF">2022-01-10T19:07:57Z</dcterms:created>
  <dcterms:modified xsi:type="dcterms:W3CDTF">2022-02-04T23:00:55Z</dcterms:modified>
</cp:coreProperties>
</file>