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9" r:id="rId2"/>
    <p:sldId id="288" r:id="rId3"/>
    <p:sldId id="272" r:id="rId4"/>
    <p:sldId id="323" r:id="rId5"/>
    <p:sldId id="318" r:id="rId6"/>
    <p:sldId id="319" r:id="rId7"/>
    <p:sldId id="321" r:id="rId8"/>
    <p:sldId id="320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87C"/>
    <a:srgbClr val="FBC139"/>
    <a:srgbClr val="F4A61F"/>
    <a:srgbClr val="00463B"/>
    <a:srgbClr val="90BEAB"/>
    <a:srgbClr val="CDDAD5"/>
    <a:srgbClr val="C4D5D2"/>
    <a:srgbClr val="D5CB9F"/>
    <a:srgbClr val="F8EED8"/>
    <a:srgbClr val="004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/>
    <p:restoredTop sz="91620"/>
  </p:normalViewPr>
  <p:slideViewPr>
    <p:cSldViewPr snapToGrid="0">
      <p:cViewPr varScale="1">
        <p:scale>
          <a:sx n="101" d="100"/>
          <a:sy n="101" d="100"/>
        </p:scale>
        <p:origin x="1224" y="11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58961-B213-B141-AFEE-86C21AEA50D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BEA73-C7C1-7844-A7C5-48E967F6B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9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111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15efb4a3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d15efb4a3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6812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15efb4a3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d15efb4a3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439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BEA73-C7C1-7844-A7C5-48E967F6BA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62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BEA73-C7C1-7844-A7C5-48E967F6BA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5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85C51-0BD7-3BEC-7593-6F0B3DB50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4D6AD-1899-350F-5D42-4A1275F2D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8D2FDF-FB80-C032-6136-CE68C4883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0F512-962E-BBAF-4343-75411DE41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BEA73-C7C1-7844-A7C5-48E967F6BA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6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7DF72-8CAB-AB09-C683-6C7655AD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E2BCE-2B69-CB2F-58CF-EFB1EB8C1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3C9C3-523E-505F-BB28-9FEA28306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86592-71EA-E106-128F-A5A587313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BEA73-C7C1-7844-A7C5-48E967F6BA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3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BEA73-C7C1-7844-A7C5-48E967F6BA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8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d15efb4a3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d15efb4a3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09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0916-F1B8-1022-CF04-DA2A39785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95503-16A4-9106-67D7-443D64AC2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A0146-9AE7-04DD-FF62-CC4B539C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44657-2516-59FA-9915-46805F54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382F7-1032-8D4C-C794-7E48CDC4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1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2AFC1-2463-09ED-4CF3-4590A881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038A7-A43D-31FE-EFAF-303C73554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8D892-003F-A8B2-7992-6C08AE88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1632A-F5E8-7BBD-023B-D96898D7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DDF37-571D-DCBB-2219-24ACD83D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01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7F7B71-4D3C-A423-E028-8DCAD2845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A757C-C64B-2DEF-B665-F9C2EAF06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61E90-3969-E4A3-EC6B-C3C364D9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2E278-D600-0C67-961F-2D1BDFF1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391FA-CE2C-0BE8-8735-313E111D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0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n Layout">
  <p:cSld name="Tan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15600" y="3456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455867" y="1007600"/>
            <a:ext cx="10901600" cy="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 i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48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subTitle" idx="1"/>
          </p:nvPr>
        </p:nvSpPr>
        <p:spPr>
          <a:xfrm>
            <a:off x="406300" y="4062500"/>
            <a:ext cx="4529200" cy="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2"/>
          </p:nvPr>
        </p:nvSpPr>
        <p:spPr>
          <a:xfrm>
            <a:off x="406300" y="4647300"/>
            <a:ext cx="4529200" cy="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3"/>
          </p:nvPr>
        </p:nvSpPr>
        <p:spPr>
          <a:xfrm>
            <a:off x="406300" y="5232100"/>
            <a:ext cx="4529200" cy="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4"/>
          </p:nvPr>
        </p:nvSpPr>
        <p:spPr>
          <a:xfrm>
            <a:off x="7229667" y="5232100"/>
            <a:ext cx="4529200" cy="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i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89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FBFB-3A7B-0B62-3C4E-99DA955D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289F9-5AA8-87BF-6C12-00EF88A99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1B75F-01E6-2C36-98A6-7F65F2F2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75118-4746-B1A0-68BF-D8BA12A7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7AA6D-4382-ACFC-8044-53DF17BE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9F03-9374-85BD-64EB-9D37930A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5B19F-2FDF-DBFC-A5C8-308A77DDF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D103-0F31-0B32-3424-8127D807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8B331-07B2-80DA-0F2E-F8A43EB1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E2624-FF8D-E37E-982D-971AD161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7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727B-2143-32A8-CC5E-B2BDD17E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3DD7-2310-B3E7-67B2-D46CC4B83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5F24D-97ED-E450-4ECC-8590EC3EC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DDB0C-D882-846E-190F-8D483D99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1FC0-3AAB-5200-4180-321809E7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0226E-4748-7734-69A9-551D3A5F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3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28B5-D817-7739-44AB-BF30B43A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5E4E0-5F7C-9FB1-88E1-AF207BCDC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C80AE-8FA1-CDC4-1065-2BA5068E0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741B9-FCC3-D487-897B-A5DD27421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78B02-CE7F-4EBD-5B0E-E0F79767B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C167A-91F5-40EA-B3ED-C8E3E769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4178A-81D0-CB25-BECA-D1BE9E1A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468D3-916F-461B-86E6-EB7BD529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54C6D-D62D-EF75-68C2-707B6FA8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88CE5-9A46-EA3B-2839-62653DF8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B6C08-3D55-45A5-B5BF-6F308FBC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EA3D1-F55C-89F0-BA42-A647B6DD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4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F4D8A-9905-2B28-B1F1-5A31B7A05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01B8D-5B3D-586D-7830-B51461621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FB889-8162-8A57-169E-A08A7D4B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4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E2C4-1E29-D090-EFBF-71435B72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79882-A898-1FA7-C987-4B092242A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2CD73-9C1F-1855-484D-1F6C41C90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0B51A-AC23-4A65-2970-5AB522BB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617F6-7A96-3086-281D-73F3270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06C03-4AF5-7E23-68B6-438E4B0D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1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92FD-9404-EAA7-0CB2-526CF042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6BDE82-023B-D852-AC0F-D78C6B2D3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DE555-601F-E4D4-E5DA-94ED24DAE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34E7A-6D50-F1DE-7E91-5E309BA0C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27803-C569-0A79-E55B-2EC3553E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28547-2729-9BBE-F730-49F65AB3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19DF2F-439C-3800-D2F0-90F7C3E2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409DF-4BBA-5B38-611D-AEF87698E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3DA2-DECF-D141-F2FA-2284BD19D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D56DE-83E5-124E-A0DE-ECD1813ED47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35F64-5C28-CC9C-2F5A-C76B6D7A5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7F1F5-4B5E-D659-92BA-E92F1B43D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AC322-AFD2-1347-BF79-12104BF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6.emf"/><Relationship Id="rId4" Type="http://schemas.openxmlformats.org/officeDocument/2006/relationships/hyperlink" Target="https://www.calstate.edu/apply/Pages/default.aspx?gad_source=1&amp;gad_campaignid=22988069671&amp;gbraid=0AAAAA-q-Fz_LxEH1rhCHU1FxN_9zSAGUS&amp;gclid=Cj0KCQjwoP_FBhDFARIsANPG24PbDDRTesqYEAf8FuCnMWbWvlXRKal6m33RN0ELob4ctUGkbvWK1JQaAqEtEALw_wcB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30.emf"/><Relationship Id="rId5" Type="http://schemas.openxmlformats.org/officeDocument/2006/relationships/image" Target="../media/image26.png"/><Relationship Id="rId10" Type="http://schemas.openxmlformats.org/officeDocument/2006/relationships/image" Target="../media/image29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0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BD21B2-24F3-4985-9A1D-3794CEF5E7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2" y="1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F23E047-E05C-0F22-7FBD-6659F1C44CBD}"/>
              </a:ext>
            </a:extLst>
          </p:cNvPr>
          <p:cNvGrpSpPr/>
          <p:nvPr/>
        </p:nvGrpSpPr>
        <p:grpSpPr>
          <a:xfrm>
            <a:off x="4282773" y="4071042"/>
            <a:ext cx="7493586" cy="859059"/>
            <a:chOff x="4282773" y="4071042"/>
            <a:chExt cx="7493586" cy="859059"/>
          </a:xfrm>
        </p:grpSpPr>
        <p:grpSp>
          <p:nvGrpSpPr>
            <p:cNvPr id="196" name="Google Shape;196;p31"/>
            <p:cNvGrpSpPr/>
            <p:nvPr/>
          </p:nvGrpSpPr>
          <p:grpSpPr>
            <a:xfrm>
              <a:off x="4283479" y="4071042"/>
              <a:ext cx="7492880" cy="857920"/>
              <a:chOff x="4616504" y="3045900"/>
              <a:chExt cx="4215800" cy="661200"/>
            </a:xfrm>
            <a:solidFill>
              <a:srgbClr val="FBC139"/>
            </a:solidFill>
          </p:grpSpPr>
          <p:sp>
            <p:nvSpPr>
              <p:cNvPr id="197" name="Google Shape;197;p31"/>
              <p:cNvSpPr/>
              <p:nvPr/>
            </p:nvSpPr>
            <p:spPr>
              <a:xfrm rot="10800000">
                <a:off x="5784904" y="3045900"/>
                <a:ext cx="3047400" cy="661200"/>
              </a:xfrm>
              <a:prstGeom prst="chevron">
                <a:avLst>
                  <a:gd name="adj" fmla="val 50000"/>
                </a:avLst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 dirty="0"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8" name="Google Shape;198;p31"/>
              <p:cNvSpPr/>
              <p:nvPr/>
            </p:nvSpPr>
            <p:spPr>
              <a:xfrm>
                <a:off x="4616504" y="3045900"/>
                <a:ext cx="3047400" cy="661200"/>
              </a:xfrm>
              <a:prstGeom prst="chevron">
                <a:avLst>
                  <a:gd name="adj" fmla="val 50000"/>
                </a:avLst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 dirty="0"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sp>
          <p:nvSpPr>
            <p:cNvPr id="36" name="Triangle 35">
              <a:extLst>
                <a:ext uri="{FF2B5EF4-FFF2-40B4-BE49-F238E27FC236}">
                  <a16:creationId xmlns:a16="http://schemas.microsoft.com/office/drawing/2014/main" id="{F6284D25-6708-1E9F-350F-D4E7C9604322}"/>
                </a:ext>
              </a:extLst>
            </p:cNvPr>
            <p:cNvSpPr/>
            <p:nvPr/>
          </p:nvSpPr>
          <p:spPr>
            <a:xfrm rot="5400000">
              <a:off x="4074288" y="4280658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0046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BD1EF9C1-52CC-6037-D577-AD3473CAC67C}"/>
                </a:ext>
              </a:extLst>
            </p:cNvPr>
            <p:cNvSpPr/>
            <p:nvPr/>
          </p:nvSpPr>
          <p:spPr>
            <a:xfrm rot="16200000" flipH="1">
              <a:off x="11126881" y="4280660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0046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688690-3538-7FDF-2A58-8946E01EEA36}"/>
              </a:ext>
            </a:extLst>
          </p:cNvPr>
          <p:cNvGrpSpPr/>
          <p:nvPr/>
        </p:nvGrpSpPr>
        <p:grpSpPr>
          <a:xfrm>
            <a:off x="455902" y="2951037"/>
            <a:ext cx="3625024" cy="862099"/>
            <a:chOff x="455902" y="1835271"/>
            <a:chExt cx="3625024" cy="862099"/>
          </a:xfrm>
        </p:grpSpPr>
        <p:sp>
          <p:nvSpPr>
            <p:cNvPr id="8" name="Google Shape;201;p31">
              <a:extLst>
                <a:ext uri="{FF2B5EF4-FFF2-40B4-BE49-F238E27FC236}">
                  <a16:creationId xmlns:a16="http://schemas.microsoft.com/office/drawing/2014/main" id="{0D3316BC-52C0-CCE8-9D0D-88DB50239B8B}"/>
                </a:ext>
              </a:extLst>
            </p:cNvPr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" name="Google Shape;202;p31">
              <a:extLst>
                <a:ext uri="{FF2B5EF4-FFF2-40B4-BE49-F238E27FC236}">
                  <a16:creationId xmlns:a16="http://schemas.microsoft.com/office/drawing/2014/main" id="{1B99F803-1131-63BB-7DAB-B9C9402DD036}"/>
                </a:ext>
              </a:extLst>
            </p:cNvPr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71B0060F-EB23-ED46-26C2-63043A43AD45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39C5A6-6FC2-2978-E940-F93E2DE123C9}"/>
              </a:ext>
            </a:extLst>
          </p:cNvPr>
          <p:cNvGrpSpPr/>
          <p:nvPr/>
        </p:nvGrpSpPr>
        <p:grpSpPr>
          <a:xfrm>
            <a:off x="4281335" y="1834080"/>
            <a:ext cx="3625024" cy="862099"/>
            <a:chOff x="455902" y="1835271"/>
            <a:chExt cx="3625024" cy="862099"/>
          </a:xfrm>
        </p:grpSpPr>
        <p:sp>
          <p:nvSpPr>
            <p:cNvPr id="16" name="Google Shape;201;p31">
              <a:extLst>
                <a:ext uri="{FF2B5EF4-FFF2-40B4-BE49-F238E27FC236}">
                  <a16:creationId xmlns:a16="http://schemas.microsoft.com/office/drawing/2014/main" id="{91B516CE-48EA-A54D-F37F-59695EA4DA4E}"/>
                </a:ext>
              </a:extLst>
            </p:cNvPr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8" name="Google Shape;202;p31">
              <a:extLst>
                <a:ext uri="{FF2B5EF4-FFF2-40B4-BE49-F238E27FC236}">
                  <a16:creationId xmlns:a16="http://schemas.microsoft.com/office/drawing/2014/main" id="{3CF48363-26B4-0F92-F887-755A7C1BAB65}"/>
                </a:ext>
              </a:extLst>
            </p:cNvPr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F8737CB4-9738-A6DB-564B-5863F8AEF6FC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389379-2AFF-4B1F-C19D-6BA9D0A803F9}"/>
              </a:ext>
            </a:extLst>
          </p:cNvPr>
          <p:cNvGrpSpPr/>
          <p:nvPr/>
        </p:nvGrpSpPr>
        <p:grpSpPr>
          <a:xfrm>
            <a:off x="4281335" y="2951037"/>
            <a:ext cx="3625024" cy="862099"/>
            <a:chOff x="455902" y="1835271"/>
            <a:chExt cx="3625024" cy="862099"/>
          </a:xfrm>
        </p:grpSpPr>
        <p:sp>
          <p:nvSpPr>
            <p:cNvPr id="21" name="Google Shape;201;p31">
              <a:extLst>
                <a:ext uri="{FF2B5EF4-FFF2-40B4-BE49-F238E27FC236}">
                  <a16:creationId xmlns:a16="http://schemas.microsoft.com/office/drawing/2014/main" id="{1D6A5904-DE9B-7FD8-780B-E6F1CE705F4C}"/>
                </a:ext>
              </a:extLst>
            </p:cNvPr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" name="Google Shape;202;p31">
              <a:extLst>
                <a:ext uri="{FF2B5EF4-FFF2-40B4-BE49-F238E27FC236}">
                  <a16:creationId xmlns:a16="http://schemas.microsoft.com/office/drawing/2014/main" id="{7645B9D4-B600-F64D-9352-68947F18E432}"/>
                </a:ext>
              </a:extLst>
            </p:cNvPr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1966A789-7CA9-396B-B4B9-C37C12DFD746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E434AD-160F-386E-D770-DABD93A348D2}"/>
              </a:ext>
            </a:extLst>
          </p:cNvPr>
          <p:cNvGrpSpPr/>
          <p:nvPr/>
        </p:nvGrpSpPr>
        <p:grpSpPr>
          <a:xfrm>
            <a:off x="8112555" y="1834080"/>
            <a:ext cx="3625024" cy="862099"/>
            <a:chOff x="455902" y="1835271"/>
            <a:chExt cx="3625024" cy="862099"/>
          </a:xfrm>
        </p:grpSpPr>
        <p:sp>
          <p:nvSpPr>
            <p:cNvPr id="25" name="Google Shape;201;p31">
              <a:extLst>
                <a:ext uri="{FF2B5EF4-FFF2-40B4-BE49-F238E27FC236}">
                  <a16:creationId xmlns:a16="http://schemas.microsoft.com/office/drawing/2014/main" id="{86C364EC-1250-FE54-CFFB-B3F1B248B42A}"/>
                </a:ext>
              </a:extLst>
            </p:cNvPr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" name="Google Shape;202;p31">
              <a:extLst>
                <a:ext uri="{FF2B5EF4-FFF2-40B4-BE49-F238E27FC236}">
                  <a16:creationId xmlns:a16="http://schemas.microsoft.com/office/drawing/2014/main" id="{DA071F9F-2A26-69BE-CE71-B03772F57F55}"/>
                </a:ext>
              </a:extLst>
            </p:cNvPr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D6A42243-49D8-9427-A3BE-67EA3782751B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CB6C43-D702-214F-B633-B41795EE29F0}"/>
              </a:ext>
            </a:extLst>
          </p:cNvPr>
          <p:cNvGrpSpPr/>
          <p:nvPr/>
        </p:nvGrpSpPr>
        <p:grpSpPr>
          <a:xfrm>
            <a:off x="8112555" y="2951037"/>
            <a:ext cx="3625024" cy="862099"/>
            <a:chOff x="455902" y="1835271"/>
            <a:chExt cx="3625024" cy="862099"/>
          </a:xfrm>
        </p:grpSpPr>
        <p:sp>
          <p:nvSpPr>
            <p:cNvPr id="29" name="Google Shape;201;p31">
              <a:extLst>
                <a:ext uri="{FF2B5EF4-FFF2-40B4-BE49-F238E27FC236}">
                  <a16:creationId xmlns:a16="http://schemas.microsoft.com/office/drawing/2014/main" id="{71AA5590-8A3F-4CB3-41A5-9B2FD0D0C31B}"/>
                </a:ext>
              </a:extLst>
            </p:cNvPr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" name="Google Shape;202;p31">
              <a:extLst>
                <a:ext uri="{FF2B5EF4-FFF2-40B4-BE49-F238E27FC236}">
                  <a16:creationId xmlns:a16="http://schemas.microsoft.com/office/drawing/2014/main" id="{23E7BB45-2C7C-9CCD-4D30-75BD68BAED69}"/>
                </a:ext>
              </a:extLst>
            </p:cNvPr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6480A493-6CEB-084E-1322-88A40E6ED5EE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84DFB1-2BF2-3B72-8AF8-59502F919B20}"/>
              </a:ext>
            </a:extLst>
          </p:cNvPr>
          <p:cNvGrpSpPr/>
          <p:nvPr/>
        </p:nvGrpSpPr>
        <p:grpSpPr>
          <a:xfrm>
            <a:off x="455902" y="4073781"/>
            <a:ext cx="3625024" cy="862099"/>
            <a:chOff x="455902" y="1835271"/>
            <a:chExt cx="3625024" cy="862099"/>
          </a:xfrm>
        </p:grpSpPr>
        <p:sp>
          <p:nvSpPr>
            <p:cNvPr id="33" name="Google Shape;201;p31">
              <a:extLst>
                <a:ext uri="{FF2B5EF4-FFF2-40B4-BE49-F238E27FC236}">
                  <a16:creationId xmlns:a16="http://schemas.microsoft.com/office/drawing/2014/main" id="{2F2ED501-53F3-C904-4001-94C34A14B9B5}"/>
                </a:ext>
              </a:extLst>
            </p:cNvPr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4" name="Google Shape;202;p31">
              <a:extLst>
                <a:ext uri="{FF2B5EF4-FFF2-40B4-BE49-F238E27FC236}">
                  <a16:creationId xmlns:a16="http://schemas.microsoft.com/office/drawing/2014/main" id="{23DFC6F9-D2F5-DC3B-50FD-CB9AED2A06F9}"/>
                </a:ext>
              </a:extLst>
            </p:cNvPr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223E9B3-3CD8-4707-3797-05FF587911C1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A131CC-03A5-0E05-8EE1-3D151A8A17FC}"/>
              </a:ext>
            </a:extLst>
          </p:cNvPr>
          <p:cNvGrpSpPr/>
          <p:nvPr/>
        </p:nvGrpSpPr>
        <p:grpSpPr>
          <a:xfrm>
            <a:off x="455902" y="1835271"/>
            <a:ext cx="3625024" cy="862099"/>
            <a:chOff x="455902" y="1835271"/>
            <a:chExt cx="3625024" cy="862099"/>
          </a:xfrm>
        </p:grpSpPr>
        <p:sp>
          <p:nvSpPr>
            <p:cNvPr id="201" name="Google Shape;201;p31"/>
            <p:cNvSpPr/>
            <p:nvPr/>
          </p:nvSpPr>
          <p:spPr>
            <a:xfrm rot="10800000">
              <a:off x="455902" y="1837317"/>
              <a:ext cx="3625017" cy="857920"/>
            </a:xfrm>
            <a:prstGeom prst="chevron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455906" y="1835271"/>
              <a:ext cx="1230537" cy="862099"/>
            </a:xfrm>
            <a:prstGeom prst="homePlate">
              <a:avLst>
                <a:gd name="adj" fmla="val 50000"/>
              </a:avLst>
            </a:prstGeom>
            <a:solidFill>
              <a:srgbClr val="03987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E92441D5-4702-BD0D-A78E-9B79D6B55B80}"/>
                </a:ext>
              </a:extLst>
            </p:cNvPr>
            <p:cNvSpPr/>
            <p:nvPr/>
          </p:nvSpPr>
          <p:spPr>
            <a:xfrm rot="16200000">
              <a:off x="3431486" y="2045801"/>
              <a:ext cx="857926" cy="440955"/>
            </a:xfrm>
            <a:prstGeom prst="triangle">
              <a:avLst>
                <a:gd name="adj" fmla="val 50392"/>
              </a:avLst>
            </a:prstGeom>
            <a:solidFill>
              <a:srgbClr val="FBC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415600" y="3456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6000" b="1" dirty="0">
                <a:solidFill>
                  <a:srgbClr val="004C46"/>
                </a:solidFill>
                <a:latin typeface="Aptos Black" panose="020B0004020202020204" pitchFamily="34" charset="0"/>
                <a:ea typeface="Poppins ExtraBold"/>
                <a:cs typeface="Poppins ExtraBold"/>
                <a:sym typeface="Poppins ExtraBold"/>
              </a:rPr>
              <a:t>First-Year </a:t>
            </a:r>
            <a:r>
              <a:rPr lang="en" sz="4000" b="1" dirty="0">
                <a:solidFill>
                  <a:srgbClr val="004C46"/>
                </a:solidFill>
                <a:latin typeface="Aptos Black" panose="020B0004020202020204" pitchFamily="34" charset="0"/>
                <a:ea typeface="Poppins ExtraBold"/>
                <a:cs typeface="Poppins ExtraBold"/>
                <a:sym typeface="Poppins ExtraBold"/>
              </a:rPr>
              <a:t>Admission Requirements</a:t>
            </a:r>
            <a:endParaRPr sz="4000" b="1" dirty="0">
              <a:solidFill>
                <a:srgbClr val="004C46"/>
              </a:solidFill>
              <a:latin typeface="Aptos Black" panose="020B0004020202020204" pitchFamily="34" charset="0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03" name="Google Shape;203;p31"/>
          <p:cNvSpPr/>
          <p:nvPr/>
        </p:nvSpPr>
        <p:spPr>
          <a:xfrm>
            <a:off x="455867" y="1836313"/>
            <a:ext cx="831033" cy="8589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A</a:t>
            </a:r>
          </a:p>
        </p:txBody>
      </p:sp>
      <p:sp>
        <p:nvSpPr>
          <p:cNvPr id="208" name="Google Shape;208;p31"/>
          <p:cNvSpPr/>
          <p:nvPr/>
        </p:nvSpPr>
        <p:spPr>
          <a:xfrm>
            <a:off x="455867" y="2954184"/>
            <a:ext cx="679393" cy="862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B</a:t>
            </a:r>
          </a:p>
        </p:txBody>
      </p:sp>
      <p:sp>
        <p:nvSpPr>
          <p:cNvPr id="213" name="Google Shape;213;p31"/>
          <p:cNvSpPr/>
          <p:nvPr/>
        </p:nvSpPr>
        <p:spPr>
          <a:xfrm>
            <a:off x="455867" y="4061183"/>
            <a:ext cx="751035" cy="8916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C</a:t>
            </a:r>
          </a:p>
        </p:txBody>
      </p:sp>
      <p:sp>
        <p:nvSpPr>
          <p:cNvPr id="218" name="Google Shape;218;p31"/>
          <p:cNvSpPr/>
          <p:nvPr/>
        </p:nvSpPr>
        <p:spPr>
          <a:xfrm>
            <a:off x="4276301" y="1837318"/>
            <a:ext cx="765363" cy="862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D</a:t>
            </a:r>
          </a:p>
        </p:txBody>
      </p:sp>
      <p:sp>
        <p:nvSpPr>
          <p:cNvPr id="223" name="Google Shape;223;p31"/>
          <p:cNvSpPr/>
          <p:nvPr/>
        </p:nvSpPr>
        <p:spPr>
          <a:xfrm>
            <a:off x="4283501" y="2954184"/>
            <a:ext cx="594619" cy="862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E</a:t>
            </a:r>
          </a:p>
        </p:txBody>
      </p:sp>
      <p:sp>
        <p:nvSpPr>
          <p:cNvPr id="228" name="Google Shape;228;p31"/>
          <p:cNvSpPr/>
          <p:nvPr/>
        </p:nvSpPr>
        <p:spPr>
          <a:xfrm>
            <a:off x="8111067" y="1837318"/>
            <a:ext cx="575515" cy="862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F</a:t>
            </a:r>
          </a:p>
        </p:txBody>
      </p:sp>
      <p:sp>
        <p:nvSpPr>
          <p:cNvPr id="233" name="Google Shape;233;p31"/>
          <p:cNvSpPr/>
          <p:nvPr/>
        </p:nvSpPr>
        <p:spPr>
          <a:xfrm>
            <a:off x="8111067" y="2939401"/>
            <a:ext cx="832227" cy="8916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sz="2400" b="1" dirty="0"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4C46"/>
                </a:solidFill>
                <a:latin typeface="Aptos ExtraBold" panose="020B0004020202020204" pitchFamily="34" charset="0"/>
              </a:rPr>
              <a:t>G</a:t>
            </a:r>
          </a:p>
        </p:txBody>
      </p:sp>
      <p:sp>
        <p:nvSpPr>
          <p:cNvPr id="235" name="Google Shape;235;p31"/>
          <p:cNvSpPr txBox="1"/>
          <p:nvPr/>
        </p:nvSpPr>
        <p:spPr>
          <a:xfrm>
            <a:off x="1169867" y="1909217"/>
            <a:ext cx="1928800" cy="68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733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History</a:t>
            </a:r>
            <a:endParaRPr sz="1733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  <a:p>
            <a:r>
              <a:rPr lang="en" sz="1733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Social Science</a:t>
            </a:r>
            <a:endParaRPr sz="1733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1169866" y="3092833"/>
            <a:ext cx="1421133" cy="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English</a:t>
            </a:r>
            <a:endParaRPr sz="2400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1185235" y="4183437"/>
            <a:ext cx="1070638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Math</a:t>
            </a:r>
            <a:endParaRPr sz="2400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2599333" y="1945419"/>
            <a:ext cx="1141600" cy="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2 Years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2599333" y="3112233"/>
            <a:ext cx="1141600" cy="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4 Years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2591000" y="4237667"/>
            <a:ext cx="1482400" cy="6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3 Years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5011000" y="1869033"/>
            <a:ext cx="1626800" cy="6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ts val="1880"/>
              </a:lnSpc>
            </a:pPr>
            <a:r>
              <a:rPr lang="en" sz="1733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Laboratory</a:t>
            </a:r>
            <a:endParaRPr sz="1733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  <a:p>
            <a:pPr>
              <a:lnSpc>
                <a:spcPts val="1880"/>
              </a:lnSpc>
            </a:pPr>
            <a:r>
              <a:rPr lang="en" sz="1733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Science</a:t>
            </a:r>
            <a:endParaRPr sz="1733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6604495" y="2014200"/>
            <a:ext cx="163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2 Years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4975592" y="3067458"/>
            <a:ext cx="205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" sz="1600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Language other than English</a:t>
            </a:r>
            <a:endParaRPr sz="1600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6604495" y="3112271"/>
            <a:ext cx="1141600" cy="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Roboto Medium"/>
                <a:cs typeface="Roboto Medium"/>
                <a:sym typeface="Roboto Medium"/>
              </a:rPr>
              <a:t>2 Years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8695267" y="1886567"/>
            <a:ext cx="19288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Visual and Performing Arts</a:t>
            </a:r>
            <a:endParaRPr sz="1600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10263200" y="1909200"/>
            <a:ext cx="887600" cy="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1 Year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9016999" y="3092833"/>
            <a:ext cx="1488547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chemeClr val="bg1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Elective</a:t>
            </a:r>
            <a:endParaRPr sz="2400" b="1" dirty="0">
              <a:solidFill>
                <a:schemeClr val="bg1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10263200" y="3112267"/>
            <a:ext cx="887600" cy="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1 Year</a:t>
            </a:r>
            <a:endParaRPr sz="1600" b="1" dirty="0">
              <a:solidFill>
                <a:schemeClr val="bg1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5597761" y="4037237"/>
            <a:ext cx="3191179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1467" b="1" dirty="0">
                <a:solidFill>
                  <a:srgbClr val="004C46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California Resident:</a:t>
            </a:r>
            <a:r>
              <a:rPr lang="en" sz="1467" b="1" dirty="0">
                <a:solidFill>
                  <a:srgbClr val="004C46"/>
                </a:solidFill>
                <a:latin typeface="Aptos ExtraBold" panose="020B0004020202020204" pitchFamily="34" charset="0"/>
                <a:ea typeface="Lexend"/>
                <a:cs typeface="Lexend"/>
                <a:sym typeface="Lexend"/>
              </a:rPr>
              <a:t> </a:t>
            </a:r>
            <a:r>
              <a:rPr lang="en" sz="1467" b="1" dirty="0">
                <a:solidFill>
                  <a:srgbClr val="004C46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2.50 or above</a:t>
            </a:r>
            <a:endParaRPr sz="1467" b="1" dirty="0">
              <a:solidFill>
                <a:srgbClr val="004C46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>
              <a:lnSpc>
                <a:spcPct val="150000"/>
              </a:lnSpc>
            </a:pPr>
            <a:r>
              <a:rPr lang="en" sz="1467" b="1" dirty="0">
                <a:solidFill>
                  <a:srgbClr val="004C46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Nonresident:</a:t>
            </a:r>
            <a:r>
              <a:rPr lang="en" sz="1467" b="1" dirty="0">
                <a:solidFill>
                  <a:srgbClr val="004C46"/>
                </a:solidFill>
                <a:latin typeface="Aptos ExtraBold" panose="020B0004020202020204" pitchFamily="34" charset="0"/>
                <a:ea typeface="Lexend"/>
                <a:cs typeface="Lexend"/>
                <a:sym typeface="Lexend"/>
              </a:rPr>
              <a:t> </a:t>
            </a:r>
            <a:r>
              <a:rPr lang="en" sz="1467" b="1" dirty="0">
                <a:solidFill>
                  <a:srgbClr val="004C46"/>
                </a:solidFill>
                <a:latin typeface="Aptos SemiBold" panose="020B0004020202020204" pitchFamily="34" charset="0"/>
                <a:ea typeface="Poppins Medium"/>
                <a:cs typeface="Poppins Medium"/>
                <a:sym typeface="Poppins Medium"/>
              </a:rPr>
              <a:t>3.00 or above</a:t>
            </a:r>
            <a:endParaRPr sz="1467" b="1" dirty="0">
              <a:solidFill>
                <a:srgbClr val="004C46"/>
              </a:solidFill>
              <a:latin typeface="Aptos Semi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B8F405-E816-D4FD-5B70-5E826B8DF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864" y="6058201"/>
            <a:ext cx="2270733" cy="435006"/>
          </a:xfrm>
          <a:prstGeom prst="rect">
            <a:avLst/>
          </a:prstGeom>
        </p:spPr>
      </p:pic>
      <p:sp>
        <p:nvSpPr>
          <p:cNvPr id="13" name="Google Shape;250;p31">
            <a:extLst>
              <a:ext uri="{FF2B5EF4-FFF2-40B4-BE49-F238E27FC236}">
                <a16:creationId xmlns:a16="http://schemas.microsoft.com/office/drawing/2014/main" id="{D7F0B72E-806F-9625-F1F3-A9341D3B5870}"/>
              </a:ext>
            </a:extLst>
          </p:cNvPr>
          <p:cNvSpPr txBox="1"/>
          <p:nvPr/>
        </p:nvSpPr>
        <p:spPr>
          <a:xfrm>
            <a:off x="4776715" y="4204425"/>
            <a:ext cx="71521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67" b="1" dirty="0">
                <a:solidFill>
                  <a:srgbClr val="004C46"/>
                </a:solidFill>
                <a:latin typeface="Aptos ExtraBold" panose="020B0004020202020204" pitchFamily="34" charset="0"/>
                <a:ea typeface="Poppins Medium"/>
                <a:cs typeface="Poppins Medium"/>
                <a:sym typeface="Poppins Medium"/>
              </a:rPr>
              <a:t>GPA:</a:t>
            </a:r>
            <a:endParaRPr sz="1467" b="1" dirty="0">
              <a:solidFill>
                <a:srgbClr val="004C46"/>
              </a:solidFill>
              <a:latin typeface="Aptos Extra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Google Shape;250;p31">
            <a:extLst>
              <a:ext uri="{FF2B5EF4-FFF2-40B4-BE49-F238E27FC236}">
                <a16:creationId xmlns:a16="http://schemas.microsoft.com/office/drawing/2014/main" id="{44965957-FC7A-A387-13C9-6A728FAE3150}"/>
              </a:ext>
            </a:extLst>
          </p:cNvPr>
          <p:cNvSpPr txBox="1"/>
          <p:nvPr/>
        </p:nvSpPr>
        <p:spPr>
          <a:xfrm>
            <a:off x="8967803" y="4048710"/>
            <a:ext cx="2356006" cy="88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67" b="1" dirty="0">
                <a:solidFill>
                  <a:srgbClr val="004C46"/>
                </a:solidFill>
                <a:latin typeface="Aptos ExtraBold" panose="020B0004020202020204" pitchFamily="34" charset="0"/>
                <a:ea typeface="Poppins Medium"/>
                <a:cs typeface="Poppins Medium"/>
                <a:sym typeface="Poppins Medium"/>
              </a:rPr>
              <a:t>Using your 10th, 11th, &amp; 12</a:t>
            </a:r>
            <a:r>
              <a:rPr lang="en-US" sz="1467" b="1" baseline="30000" dirty="0">
                <a:solidFill>
                  <a:srgbClr val="004C46"/>
                </a:solidFill>
                <a:latin typeface="Aptos ExtraBold" panose="020B0004020202020204" pitchFamily="34" charset="0"/>
                <a:ea typeface="Poppins Medium"/>
                <a:cs typeface="Poppins Medium"/>
                <a:sym typeface="Poppins Medium"/>
              </a:rPr>
              <a:t>th</a:t>
            </a:r>
            <a:r>
              <a:rPr lang="en-US" sz="1467" b="1" dirty="0">
                <a:solidFill>
                  <a:srgbClr val="004C46"/>
                </a:solidFill>
                <a:latin typeface="Aptos ExtraBold" panose="020B0004020202020204" pitchFamily="34" charset="0"/>
                <a:ea typeface="Poppins Medium"/>
                <a:cs typeface="Poppins Medium"/>
                <a:sym typeface="Poppins Medium"/>
              </a:rPr>
              <a:t> Grade A-G Courses</a:t>
            </a:r>
          </a:p>
          <a:p>
            <a:pPr>
              <a:lnSpc>
                <a:spcPct val="150000"/>
              </a:lnSpc>
            </a:pPr>
            <a:endParaRPr sz="800" b="1" dirty="0">
              <a:solidFill>
                <a:srgbClr val="004C46"/>
              </a:solidFill>
              <a:latin typeface="Aptos ExtraBold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99C6D8EF-6CA7-AA4E-C8AC-E30EC0E78391}"/>
              </a:ext>
            </a:extLst>
          </p:cNvPr>
          <p:cNvSpPr/>
          <p:nvPr/>
        </p:nvSpPr>
        <p:spPr>
          <a:xfrm rot="5400000">
            <a:off x="-522444" y="5280291"/>
            <a:ext cx="2089915" cy="1045029"/>
          </a:xfrm>
          <a:prstGeom prst="triangle">
            <a:avLst>
              <a:gd name="adj" fmla="val 50392"/>
            </a:avLst>
          </a:prstGeom>
          <a:solidFill>
            <a:srgbClr val="FBC1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7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1844E-F706-AED0-40AB-897013F4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19" y="0"/>
            <a:ext cx="12192000" cy="6858000"/>
          </a:xfrm>
          <a:prstGeom prst="rect">
            <a:avLst/>
          </a:prstGeom>
        </p:spPr>
      </p:pic>
      <p:sp>
        <p:nvSpPr>
          <p:cNvPr id="257" name="Google Shape;257;p32"/>
          <p:cNvSpPr/>
          <p:nvPr/>
        </p:nvSpPr>
        <p:spPr>
          <a:xfrm>
            <a:off x="455867" y="1772492"/>
            <a:ext cx="5445933" cy="32008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197599" y="1772492"/>
            <a:ext cx="5538533" cy="3200800"/>
          </a:xfrm>
          <a:prstGeom prst="rect">
            <a:avLst/>
          </a:prstGeom>
          <a:solidFill>
            <a:schemeClr val="lt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subTitle" idx="1"/>
          </p:nvPr>
        </p:nvSpPr>
        <p:spPr>
          <a:xfrm>
            <a:off x="455867" y="1162400"/>
            <a:ext cx="10901600" cy="58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1800" b="1" i="0" dirty="0">
                <a:solidFill>
                  <a:srgbClr val="004C46"/>
                </a:solidFill>
                <a:latin typeface="Aptos" panose="020B0004020202020204" pitchFamily="34" charset="0"/>
                <a:ea typeface="Poppins"/>
                <a:cs typeface="Poppins"/>
                <a:sym typeface="Poppins"/>
              </a:rPr>
              <a:t>Transfer Student:</a:t>
            </a:r>
            <a:r>
              <a:rPr lang="en" sz="1800" b="1" i="0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 Has Community College Credits, after receiving their High School Diploma</a:t>
            </a:r>
            <a:endParaRPr sz="1800" b="1" i="0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631599" y="1869550"/>
            <a:ext cx="5328767" cy="2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004C46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Lower Division Transfers</a:t>
            </a:r>
            <a:endParaRPr sz="2400" b="1" dirty="0">
              <a:solidFill>
                <a:srgbClr val="004C46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  <a:p>
            <a:pPr marL="304792" indent="-249760">
              <a:lnSpc>
                <a:spcPts val="1800"/>
              </a:lnSpc>
              <a:spcBef>
                <a:spcPts val="400"/>
              </a:spcBef>
              <a:buClr>
                <a:srgbClr val="F4A61F"/>
              </a:buClr>
              <a:buSzPct val="100000"/>
              <a:buFont typeface="Poppins Medium"/>
              <a:buChar char="●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Completed fewer than 60 transferable units 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304792" indent="-249760">
              <a:lnSpc>
                <a:spcPts val="1800"/>
              </a:lnSpc>
              <a:spcBef>
                <a:spcPts val="400"/>
              </a:spcBef>
              <a:buClr>
                <a:srgbClr val="F4A61F"/>
              </a:buClr>
              <a:buSzPct val="100000"/>
              <a:buFont typeface="Poppins Medium"/>
              <a:buChar char="●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Be in good standing at current/</a:t>
            </a:r>
            <a:b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previous college(s) 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304792" indent="-249760">
              <a:lnSpc>
                <a:spcPts val="1800"/>
              </a:lnSpc>
              <a:spcBef>
                <a:spcPts val="400"/>
              </a:spcBef>
              <a:buClr>
                <a:srgbClr val="F4A61F"/>
              </a:buClr>
              <a:buSzPct val="100000"/>
              <a:buFont typeface="Poppins Medium"/>
              <a:buChar char="●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Meet admission requirements for </a:t>
            </a:r>
            <a:b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First-Year Students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304792" indent="-249760">
              <a:lnSpc>
                <a:spcPts val="1800"/>
              </a:lnSpc>
              <a:spcBef>
                <a:spcPts val="400"/>
              </a:spcBef>
              <a:buClr>
                <a:srgbClr val="F4A61F"/>
              </a:buClr>
              <a:buSzPct val="100000"/>
              <a:buFont typeface="Poppins Medium"/>
              <a:buChar char="●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Have completed with a C- or better in: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609585" lvl="1" indent="-249760">
              <a:lnSpc>
                <a:spcPts val="1800"/>
              </a:lnSpc>
              <a:spcBef>
                <a:spcPts val="400"/>
              </a:spcBef>
              <a:buClr>
                <a:srgbClr val="F4A61F"/>
              </a:buClr>
              <a:buSzPct val="100000"/>
              <a:buFont typeface="Poppins Medium"/>
              <a:buChar char="○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Written Communication (College English)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609585" lvl="1" indent="-24976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rgbClr val="F4A61F"/>
              </a:buClr>
              <a:buSzPct val="100000"/>
              <a:buFont typeface="Poppins Medium"/>
              <a:buChar char="○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Mathematics/Quantitative Reasoning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6356400" y="1869550"/>
            <a:ext cx="5262600" cy="29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004C46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Upper Division Transfers</a:t>
            </a:r>
            <a:endParaRPr sz="2400" b="1" dirty="0">
              <a:solidFill>
                <a:srgbClr val="004C46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  <a:p>
            <a:pPr marL="457189" indent="-249760">
              <a:lnSpc>
                <a:spcPts val="1800"/>
              </a:lnSpc>
              <a:spcBef>
                <a:spcPts val="400"/>
              </a:spcBef>
              <a:buClr>
                <a:srgbClr val="FBC139"/>
              </a:buClr>
              <a:buSzPct val="100000"/>
              <a:buFont typeface="Poppins Medium"/>
              <a:buChar char="●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Completed at least 60 transferable units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761981" lvl="1" indent="-249760">
              <a:lnSpc>
                <a:spcPts val="1800"/>
              </a:lnSpc>
              <a:spcBef>
                <a:spcPts val="400"/>
              </a:spcBef>
              <a:buClr>
                <a:srgbClr val="FBC139"/>
              </a:buClr>
              <a:buSzPct val="100000"/>
              <a:buFont typeface="Poppins Medium"/>
              <a:buChar char="○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2.0 overall GPA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457189" indent="-249760">
              <a:lnSpc>
                <a:spcPts val="1800"/>
              </a:lnSpc>
              <a:spcBef>
                <a:spcPts val="400"/>
              </a:spcBef>
              <a:buClr>
                <a:srgbClr val="FBC139"/>
              </a:buClr>
              <a:buSzPct val="100000"/>
              <a:buFont typeface="Poppins Medium"/>
              <a:buChar char="●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Completed 30 units of GEs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761981" lvl="1" indent="-249760">
              <a:lnSpc>
                <a:spcPts val="1800"/>
              </a:lnSpc>
              <a:spcBef>
                <a:spcPts val="400"/>
              </a:spcBef>
              <a:buClr>
                <a:srgbClr val="FBC139"/>
              </a:buClr>
              <a:buSzPct val="100000"/>
              <a:buFont typeface="Poppins Medium"/>
              <a:buChar char="○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Have completed with a C- or better </a:t>
            </a:r>
            <a:b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in all four subject areas: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1066773" lvl="2" indent="-249760">
              <a:lnSpc>
                <a:spcPts val="1800"/>
              </a:lnSpc>
              <a:spcBef>
                <a:spcPts val="400"/>
              </a:spcBef>
              <a:buClr>
                <a:srgbClr val="FBC139"/>
              </a:buClr>
              <a:buSzPct val="100000"/>
              <a:buFont typeface="Poppins Medium"/>
              <a:buChar char="■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Written Communication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1066773" lvl="2" indent="-249760">
              <a:lnSpc>
                <a:spcPts val="1800"/>
              </a:lnSpc>
              <a:buClr>
                <a:srgbClr val="FBC139"/>
              </a:buClr>
              <a:buSzPct val="100000"/>
              <a:buFont typeface="Poppins Medium"/>
              <a:buChar char="■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Oral Communication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1066773" lvl="2" indent="-249760">
              <a:lnSpc>
                <a:spcPts val="1800"/>
              </a:lnSpc>
              <a:buClr>
                <a:srgbClr val="FBC139"/>
              </a:buClr>
              <a:buSzPct val="100000"/>
              <a:buFont typeface="Poppins Medium"/>
              <a:buChar char="■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Critical Thinking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  <a:p>
            <a:pPr marL="1066773" lvl="2" indent="-249760">
              <a:lnSpc>
                <a:spcPts val="1800"/>
              </a:lnSpc>
              <a:buClr>
                <a:srgbClr val="FBC139"/>
              </a:buClr>
              <a:buSzPct val="100000"/>
              <a:buFont typeface="Poppins Medium"/>
              <a:buChar char="■"/>
            </a:pPr>
            <a:r>
              <a:rPr lang="en" b="1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Mathematics/Quantitative Reasoning</a:t>
            </a:r>
            <a:endParaRPr b="1" dirty="0">
              <a:solidFill>
                <a:srgbClr val="004C46"/>
              </a:solidFill>
              <a:latin typeface="Aptos" panose="020B0004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B14FA-06F3-4B8B-852C-175C991F0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864" y="6058201"/>
            <a:ext cx="2270733" cy="435006"/>
          </a:xfrm>
          <a:prstGeom prst="rect">
            <a:avLst/>
          </a:prstGeom>
        </p:spPr>
      </p:pic>
      <p:sp>
        <p:nvSpPr>
          <p:cNvPr id="4" name="Google Shape;194;p31">
            <a:extLst>
              <a:ext uri="{FF2B5EF4-FFF2-40B4-BE49-F238E27FC236}">
                <a16:creationId xmlns:a16="http://schemas.microsoft.com/office/drawing/2014/main" id="{776C523B-74AC-227D-183B-B8D893409A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3456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6000" b="1" dirty="0">
                <a:solidFill>
                  <a:srgbClr val="004C46"/>
                </a:solidFill>
                <a:latin typeface="Aptos Black" panose="020B0004020202020204" pitchFamily="34" charset="0"/>
                <a:ea typeface="Poppins ExtraBold"/>
                <a:cs typeface="Poppins ExtraBold"/>
                <a:sym typeface="Poppins ExtraBold"/>
              </a:rPr>
              <a:t>Transfer </a:t>
            </a:r>
            <a:r>
              <a:rPr lang="en" sz="4000" b="1" dirty="0">
                <a:solidFill>
                  <a:srgbClr val="004C46"/>
                </a:solidFill>
                <a:latin typeface="Aptos Black" panose="020B0004020202020204" pitchFamily="34" charset="0"/>
                <a:ea typeface="Poppins ExtraBold"/>
                <a:cs typeface="Poppins ExtraBold"/>
                <a:sym typeface="Poppins ExtraBold"/>
              </a:rPr>
              <a:t>Admission Requirements</a:t>
            </a:r>
            <a:endParaRPr sz="4000" b="1" dirty="0">
              <a:solidFill>
                <a:srgbClr val="004C46"/>
              </a:solidFill>
              <a:latin typeface="Aptos Black" panose="020B0004020202020204" pitchFamily="34" charset="0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9" name="Google Shape;263;p32">
            <a:extLst>
              <a:ext uri="{FF2B5EF4-FFF2-40B4-BE49-F238E27FC236}">
                <a16:creationId xmlns:a16="http://schemas.microsoft.com/office/drawing/2014/main" id="{88DFBC07-D596-ACDE-0B1C-1804599AD70B}"/>
              </a:ext>
            </a:extLst>
          </p:cNvPr>
          <p:cNvSpPr txBox="1">
            <a:spLocks/>
          </p:cNvSpPr>
          <p:nvPr/>
        </p:nvSpPr>
        <p:spPr>
          <a:xfrm>
            <a:off x="674600" y="5039567"/>
            <a:ext cx="10826400" cy="58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 panose="020B0604020202020204" pitchFamily="34" charset="0"/>
              <a:buNone/>
              <a:defRPr sz="2133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24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20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18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18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18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18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18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None/>
              <a:defRPr sz="1800" i="1" kern="1200">
                <a:solidFill>
                  <a:schemeClr val="l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2800" i="0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Must have a </a:t>
            </a:r>
            <a:r>
              <a:rPr lang="en-US" sz="2800" b="1" i="0" dirty="0">
                <a:solidFill>
                  <a:srgbClr val="004C46"/>
                </a:solidFill>
                <a:latin typeface="Aptos ExtraBold" panose="020B0004020202020204" pitchFamily="34" charset="0"/>
                <a:ea typeface="Poppins"/>
                <a:cs typeface="Poppins"/>
                <a:sym typeface="Poppins"/>
              </a:rPr>
              <a:t>C</a:t>
            </a:r>
            <a:r>
              <a:rPr lang="en-US" sz="2800" b="1" i="0" dirty="0">
                <a:solidFill>
                  <a:srgbClr val="004C46"/>
                </a:solidFill>
                <a:latin typeface="Aptos ExtraBold" panose="020B0004020202020204" pitchFamily="34" charset="0"/>
                <a:ea typeface="Poppins Medium"/>
                <a:cs typeface="Poppins Medium"/>
                <a:sym typeface="Poppins Medium"/>
              </a:rPr>
              <a:t> or better </a:t>
            </a:r>
            <a:r>
              <a:rPr lang="en-US" sz="2800" i="0" dirty="0">
                <a:solidFill>
                  <a:srgbClr val="004C46"/>
                </a:solidFill>
                <a:latin typeface="Aptos" panose="020B0004020202020204" pitchFamily="34" charset="0"/>
                <a:ea typeface="Poppins Medium"/>
                <a:cs typeface="Poppins Medium"/>
                <a:sym typeface="Poppins Medium"/>
              </a:rPr>
              <a:t>to cover the requirement</a:t>
            </a:r>
            <a:endParaRPr lang="en-US" sz="2800" b="1" i="0" dirty="0">
              <a:solidFill>
                <a:srgbClr val="004C46"/>
              </a:solidFill>
              <a:latin typeface="Aptos ExtraBold" panose="020B0004020202020204" pitchFamily="34" charset="0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2333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52241-34D0-0FCD-2022-2E6CB8D34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AE9E2C2D-F08A-A90F-61A0-A9D5483ED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0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C965FB7-7C95-D3DA-5809-915F6381C151}"/>
              </a:ext>
            </a:extLst>
          </p:cNvPr>
          <p:cNvSpPr/>
          <p:nvPr/>
        </p:nvSpPr>
        <p:spPr>
          <a:xfrm>
            <a:off x="0" y="5823911"/>
            <a:ext cx="12192000" cy="1034089"/>
          </a:xfrm>
          <a:prstGeom prst="rect">
            <a:avLst/>
          </a:prstGeom>
          <a:solidFill>
            <a:srgbClr val="0046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177160FB-9C32-BF0D-6C75-F9CAC1C4CEBE}"/>
              </a:ext>
            </a:extLst>
          </p:cNvPr>
          <p:cNvSpPr/>
          <p:nvPr/>
        </p:nvSpPr>
        <p:spPr>
          <a:xfrm rot="5400000">
            <a:off x="-522444" y="5290529"/>
            <a:ext cx="2089915" cy="1045029"/>
          </a:xfrm>
          <a:prstGeom prst="triangle">
            <a:avLst>
              <a:gd name="adj" fmla="val 50392"/>
            </a:avLst>
          </a:prstGeom>
          <a:solidFill>
            <a:srgbClr val="FBC1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0DDDD-2ECB-1F5E-7C59-2C045E275FC8}"/>
              </a:ext>
            </a:extLst>
          </p:cNvPr>
          <p:cNvSpPr txBox="1"/>
          <p:nvPr/>
        </p:nvSpPr>
        <p:spPr>
          <a:xfrm>
            <a:off x="6043842" y="587301"/>
            <a:ext cx="5027583" cy="788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fontAlgn="base">
              <a:lnSpc>
                <a:spcPts val="2000"/>
              </a:lnSpc>
              <a:spcAft>
                <a:spcPts val="1000"/>
              </a:spcAft>
              <a:buClr>
                <a:srgbClr val="F4A61F"/>
              </a:buClr>
              <a:buSzPct val="130000"/>
            </a:pPr>
            <a:r>
              <a:rPr lang="en-US" sz="3200" b="1" dirty="0">
                <a:solidFill>
                  <a:srgbClr val="03987C"/>
                </a:solidFill>
                <a:latin typeface="Aptos ExtraBold" panose="020B0004020202020204" pitchFamily="34" charset="0"/>
              </a:rPr>
              <a:t>Fall 2026 application </a:t>
            </a:r>
          </a:p>
          <a:p>
            <a:pPr fontAlgn="base">
              <a:lnSpc>
                <a:spcPts val="2000"/>
              </a:lnSpc>
              <a:spcAft>
                <a:spcPts val="1000"/>
              </a:spcAft>
              <a:buClr>
                <a:srgbClr val="F4A61F"/>
              </a:buClr>
              <a:buSzPct val="130000"/>
            </a:pPr>
            <a:r>
              <a:rPr lang="en-US" sz="3200" b="1" dirty="0">
                <a:solidFill>
                  <a:srgbClr val="03987C"/>
                </a:solidFill>
                <a:latin typeface="Aptos ExtraBold" panose="020B0004020202020204" pitchFamily="34" charset="0"/>
              </a:rPr>
              <a:t>opens OCTOBER 1, 2025!</a:t>
            </a:r>
            <a:endParaRPr lang="en-US" sz="3200" b="1" dirty="0">
              <a:solidFill>
                <a:srgbClr val="00463B"/>
              </a:solidFill>
              <a:latin typeface="Avenir Heavy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B4A43-3F45-40F6-CF66-BD8E7D0CED36}"/>
              </a:ext>
            </a:extLst>
          </p:cNvPr>
          <p:cNvSpPr txBox="1"/>
          <p:nvPr/>
        </p:nvSpPr>
        <p:spPr>
          <a:xfrm>
            <a:off x="468350" y="457510"/>
            <a:ext cx="4878068" cy="83445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lnSpc>
                <a:spcPts val="5500"/>
              </a:lnSpc>
              <a:buClr>
                <a:srgbClr val="90BEAB"/>
              </a:buClr>
              <a:buSzPct val="150000"/>
            </a:pPr>
            <a:r>
              <a:rPr lang="en-US" sz="6000" b="1" spc="-40" dirty="0">
                <a:solidFill>
                  <a:srgbClr val="00463B"/>
                </a:solidFill>
                <a:latin typeface="Aptos Black" panose="020B0004020202020204" pitchFamily="34" charset="0"/>
              </a:rPr>
              <a:t>How to Apply</a:t>
            </a:r>
            <a:endParaRPr lang="en-US" sz="5400" b="1" spc="-40" dirty="0">
              <a:solidFill>
                <a:srgbClr val="00463B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952D3-44F0-D0DE-B243-580AB211411F}"/>
              </a:ext>
            </a:extLst>
          </p:cNvPr>
          <p:cNvSpPr txBox="1"/>
          <p:nvPr/>
        </p:nvSpPr>
        <p:spPr>
          <a:xfrm>
            <a:off x="1226479" y="6058201"/>
            <a:ext cx="733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C139"/>
                </a:solidFill>
                <a:latin typeface="Aptos" panose="020B0004020202020204" pitchFamily="34" charset="0"/>
              </a:rPr>
              <a:t>Start here! </a:t>
            </a:r>
            <a:r>
              <a:rPr lang="en-US" sz="3200" b="1" dirty="0" err="1">
                <a:solidFill>
                  <a:schemeClr val="bg1"/>
                </a:solidFill>
                <a:latin typeface="Aptos" panose="020B0004020202020204" pitchFamily="34" charset="0"/>
              </a:rPr>
              <a:t>humboldt.edu</a:t>
            </a:r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</a:rPr>
              <a:t>/apply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E0CBC-0AA4-DE34-86F8-C2033B0D5280}"/>
              </a:ext>
            </a:extLst>
          </p:cNvPr>
          <p:cNvSpPr txBox="1"/>
          <p:nvPr/>
        </p:nvSpPr>
        <p:spPr>
          <a:xfrm>
            <a:off x="1554544" y="3710221"/>
            <a:ext cx="3409342" cy="151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3987C"/>
                </a:solidFill>
                <a:latin typeface="Aptos ExtraBold" panose="020B0004020202020204" pitchFamily="34" charset="0"/>
              </a:rPr>
              <a:t>Check your status</a:t>
            </a:r>
          </a:p>
          <a:p>
            <a:pPr fontAlgn="base">
              <a:lnSpc>
                <a:spcPts val="1800"/>
              </a:lnSpc>
              <a:spcAft>
                <a:spcPts val="1000"/>
              </a:spcAft>
              <a:buClr>
                <a:srgbClr val="F4A61F"/>
              </a:buClr>
              <a:buSzPct val="130000"/>
            </a:pPr>
            <a:r>
              <a:rPr lang="en-US" sz="1400" b="1" dirty="0">
                <a:solidFill>
                  <a:srgbClr val="00463B"/>
                </a:solidFill>
                <a:latin typeface="Aptos" panose="020B0004020202020204" pitchFamily="34" charset="0"/>
              </a:rPr>
              <a:t>About 2 weeks after submission, log in to </a:t>
            </a:r>
            <a:r>
              <a:rPr lang="en-US" sz="1400" b="1" dirty="0" err="1">
                <a:solidFill>
                  <a:srgbClr val="00463B"/>
                </a:solidFill>
                <a:latin typeface="Aptos" panose="020B0004020202020204" pitchFamily="34" charset="0"/>
              </a:rPr>
              <a:t>myHumboldt</a:t>
            </a:r>
            <a:r>
              <a:rPr lang="en-US" sz="1400" b="1" dirty="0">
                <a:solidFill>
                  <a:srgbClr val="00463B"/>
                </a:solidFill>
                <a:latin typeface="Aptos" panose="020B0004020202020204" pitchFamily="34" charset="0"/>
              </a:rPr>
              <a:t> to check your Applicant Status Page regularly for To-Do List items/updates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C69415-4508-1114-2429-134C728A6434}"/>
              </a:ext>
            </a:extLst>
          </p:cNvPr>
          <p:cNvSpPr txBox="1"/>
          <p:nvPr/>
        </p:nvSpPr>
        <p:spPr>
          <a:xfrm>
            <a:off x="1605726" y="1920690"/>
            <a:ext cx="3782703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3987C"/>
                </a:solidFill>
                <a:latin typeface="Aptos ExtraBold" panose="020B0004020202020204" pitchFamily="34" charset="0"/>
              </a:rPr>
              <a:t>Apply online using </a:t>
            </a:r>
            <a:r>
              <a:rPr lang="en-US" sz="2800" b="1" dirty="0">
                <a:solidFill>
                  <a:srgbClr val="03987C"/>
                </a:solidFill>
                <a:latin typeface="Aptos Extra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 State Apply</a:t>
            </a:r>
            <a:endParaRPr lang="en-US" sz="2800" b="1" dirty="0">
              <a:solidFill>
                <a:srgbClr val="03987C"/>
              </a:solidFill>
              <a:latin typeface="Aptos ExtraBold" panose="020B0004020202020204" pitchFamily="34" charset="0"/>
            </a:endParaRPr>
          </a:p>
          <a:p>
            <a:pPr fontAlgn="base">
              <a:lnSpc>
                <a:spcPts val="1800"/>
              </a:lnSpc>
              <a:spcAft>
                <a:spcPts val="1000"/>
              </a:spcAft>
              <a:buClr>
                <a:srgbClr val="F4A61F"/>
              </a:buClr>
              <a:buSzPct val="130000"/>
            </a:pPr>
            <a:r>
              <a:rPr lang="en-US" sz="1600" b="1" dirty="0">
                <a:solidFill>
                  <a:srgbClr val="00463B"/>
                </a:solidFill>
                <a:latin typeface="Aptos" panose="020B0004020202020204" pitchFamily="34" charset="0"/>
              </a:rPr>
              <a:t>One application for all 23 California State University campuses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5EB522-B5B5-4C25-52EC-251B136173FB}"/>
              </a:ext>
            </a:extLst>
          </p:cNvPr>
          <p:cNvSpPr txBox="1"/>
          <p:nvPr/>
        </p:nvSpPr>
        <p:spPr>
          <a:xfrm>
            <a:off x="6926847" y="2069135"/>
            <a:ext cx="4168417" cy="151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3987C"/>
                </a:solidFill>
                <a:latin typeface="Aptos ExtraBold" panose="020B0004020202020204" pitchFamily="34" charset="0"/>
              </a:rPr>
              <a:t>Apply for Financial Aid</a:t>
            </a:r>
          </a:p>
          <a:p>
            <a:pPr fontAlgn="base">
              <a:lnSpc>
                <a:spcPts val="1800"/>
              </a:lnSpc>
              <a:spcAft>
                <a:spcPts val="1000"/>
              </a:spcAft>
              <a:buClr>
                <a:srgbClr val="F4A61F"/>
              </a:buClr>
              <a:buSzPct val="130000"/>
            </a:pPr>
            <a:r>
              <a:rPr lang="en-US" sz="1400" b="1" dirty="0">
                <a:solidFill>
                  <a:srgbClr val="00463B"/>
                </a:solidFill>
                <a:latin typeface="Aptos" panose="020B0004020202020204" pitchFamily="34" charset="0"/>
              </a:rPr>
              <a:t>Starting October 1, submit your Free Application for Federal Student Aid (FAFSA) or the California Dream Act Application. Priority deadline is MARCH 2, 2026.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331640B-57F6-9050-0B8B-9E50D60A9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864" y="6058201"/>
            <a:ext cx="2270733" cy="4350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FC9F3-D877-B366-949F-AAEC9A485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45" y="1865910"/>
            <a:ext cx="880887" cy="7884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8C6026-6D5D-B522-054E-7D3A4D0A0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77" y="3507403"/>
            <a:ext cx="880887" cy="7884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5CF8BF-585D-728E-C4FA-A634E8C4D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030" y="1865910"/>
            <a:ext cx="880887" cy="78848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033BE8D-94E2-84B4-1150-95762E8B331C}"/>
              </a:ext>
            </a:extLst>
          </p:cNvPr>
          <p:cNvCxnSpPr>
            <a:cxnSpLocks/>
          </p:cNvCxnSpPr>
          <p:nvPr/>
        </p:nvCxnSpPr>
        <p:spPr>
          <a:xfrm>
            <a:off x="5596830" y="364380"/>
            <a:ext cx="0" cy="106070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58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65345-6B9E-28F0-84AB-B06AA174B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51A8-4942-DC69-C55F-460F6082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90A289-04D9-189C-74C7-CFC23F000932}"/>
              </a:ext>
            </a:extLst>
          </p:cNvPr>
          <p:cNvGrpSpPr/>
          <p:nvPr/>
        </p:nvGrpSpPr>
        <p:grpSpPr>
          <a:xfrm>
            <a:off x="630909" y="3096340"/>
            <a:ext cx="5367767" cy="2618864"/>
            <a:chOff x="630909" y="3096340"/>
            <a:chExt cx="5367767" cy="26188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2F502D-11B7-DD1F-FE52-D0D03C7C2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09" y="3096340"/>
              <a:ext cx="883987" cy="7912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E5ECF4-D107-ADCE-7AE3-B7172E9345CD}"/>
                </a:ext>
              </a:extLst>
            </p:cNvPr>
            <p:cNvSpPr txBox="1"/>
            <p:nvPr/>
          </p:nvSpPr>
          <p:spPr>
            <a:xfrm>
              <a:off x="1596176" y="3299158"/>
              <a:ext cx="4402500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Admission Notification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Receive letter and email to check Applicant Status Page for admission decision. </a:t>
              </a:r>
              <a:r>
                <a:rPr lang="en-US" sz="1400" b="1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Applicants must view their decision on Status Page to trigger next steps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Decisions are posted on a rolling basis 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May appeal decision based on extenuating circumstances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FFB089-9A71-9968-685F-8D61013B03F1}"/>
              </a:ext>
            </a:extLst>
          </p:cNvPr>
          <p:cNvGrpSpPr/>
          <p:nvPr/>
        </p:nvGrpSpPr>
        <p:grpSpPr>
          <a:xfrm>
            <a:off x="6053537" y="3144180"/>
            <a:ext cx="5186286" cy="2345321"/>
            <a:chOff x="6053537" y="3144180"/>
            <a:chExt cx="5186286" cy="23453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90FBE3-FDBC-9D6E-132E-7DAD8021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3537" y="3144180"/>
              <a:ext cx="903310" cy="8085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CC50E-EDA8-30C9-CC10-6CD41C5E7240}"/>
                </a:ext>
              </a:extLst>
            </p:cNvPr>
            <p:cNvSpPr txBox="1"/>
            <p:nvPr/>
          </p:nvSpPr>
          <p:spPr>
            <a:xfrm>
              <a:off x="7057290" y="3299158"/>
              <a:ext cx="4182533" cy="2190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Find a Place to Live</a:t>
              </a:r>
            </a:p>
            <a:p>
              <a:pPr marL="344488" indent="-173038">
                <a:spcAft>
                  <a:spcPts val="6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First-year students are </a:t>
              </a:r>
              <a:r>
                <a:rPr lang="en-US" sz="1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required to live on campus for two years</a:t>
              </a:r>
            </a:p>
            <a:p>
              <a:pPr marL="344488" indent="-173038">
                <a:spcAft>
                  <a:spcPts val="6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Housing application opens </a:t>
              </a:r>
              <a:r>
                <a:rPr lang="en-US" sz="1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first week of February</a:t>
              </a: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for students who have accepted admission and paid $50 enrollment deposit</a:t>
              </a:r>
            </a:p>
            <a:p>
              <a:pPr marL="344488" indent="-173038">
                <a:spcAft>
                  <a:spcPts val="6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Apply by April 1 </a:t>
              </a: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to have a choice in </a:t>
              </a:r>
              <a:b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room assignments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61CF8B-22F7-8C92-6DDB-15C4F5A30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10" y="1458572"/>
            <a:ext cx="883987" cy="791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FCA412-185D-84FA-E57B-FAAFA8C480A8}"/>
              </a:ext>
            </a:extLst>
          </p:cNvPr>
          <p:cNvSpPr txBox="1"/>
          <p:nvPr/>
        </p:nvSpPr>
        <p:spPr>
          <a:xfrm>
            <a:off x="1605727" y="1499361"/>
            <a:ext cx="44025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4A61F"/>
                </a:solidFill>
                <a:latin typeface="Aptos ExtraBold" panose="020B0004020202020204" pitchFamily="34" charset="0"/>
              </a:rPr>
              <a:t>Log in to </a:t>
            </a:r>
            <a:r>
              <a:rPr lang="en-US" sz="2800" b="1" dirty="0" err="1">
                <a:solidFill>
                  <a:srgbClr val="F4A61F"/>
                </a:solidFill>
                <a:latin typeface="Aptos ExtraBold" panose="020B0004020202020204" pitchFamily="34" charset="0"/>
              </a:rPr>
              <a:t>myHumboldt</a:t>
            </a:r>
            <a:endParaRPr lang="en-US" sz="2800" b="1" dirty="0">
              <a:solidFill>
                <a:srgbClr val="F4A61F"/>
              </a:solidFill>
              <a:latin typeface="Aptos ExtraBold" panose="020B00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ptos Black" panose="020B0004020202020204" pitchFamily="34" charset="0"/>
              </a:rPr>
              <a:t>Check </a:t>
            </a:r>
            <a:r>
              <a:rPr lang="en-US" sz="1400" b="1" dirty="0" err="1">
                <a:solidFill>
                  <a:schemeClr val="bg1"/>
                </a:solidFill>
                <a:latin typeface="Aptos Black" panose="020B0004020202020204" pitchFamily="34" charset="0"/>
              </a:rPr>
              <a:t>myHumboldt</a:t>
            </a:r>
            <a:r>
              <a:rPr lang="en-US" sz="1400" b="1" dirty="0">
                <a:solidFill>
                  <a:schemeClr val="bg1"/>
                </a:solidFill>
                <a:latin typeface="Aptos Black" panose="020B0004020202020204" pitchFamily="34" charset="0"/>
              </a:rPr>
              <a:t> Applicant Status Page </a:t>
            </a:r>
            <a:r>
              <a:rPr lang="en-US" sz="1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regularly for To-Do List items/update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3ED0A2-E188-B0B8-6351-58FCE7E92A1C}"/>
              </a:ext>
            </a:extLst>
          </p:cNvPr>
          <p:cNvGrpSpPr/>
          <p:nvPr/>
        </p:nvGrpSpPr>
        <p:grpSpPr>
          <a:xfrm>
            <a:off x="6058709" y="1458572"/>
            <a:ext cx="5401081" cy="1382182"/>
            <a:chOff x="6058709" y="1458572"/>
            <a:chExt cx="5401081" cy="13821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10F575-8763-3CC8-9195-5DDD042B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709" y="1458572"/>
              <a:ext cx="917301" cy="8210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76407C-6FDD-6E97-2A06-0B49EF65575A}"/>
                </a:ext>
              </a:extLst>
            </p:cNvPr>
            <p:cNvSpPr txBox="1"/>
            <p:nvPr/>
          </p:nvSpPr>
          <p:spPr>
            <a:xfrm>
              <a:off x="7057290" y="1483972"/>
              <a:ext cx="4402500" cy="1356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Accept admission and pay enrollment deposit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May 1: Priority deadline </a:t>
              </a: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to accept admission </a:t>
              </a:r>
              <a:b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and</a:t>
              </a:r>
              <a:r>
                <a:rPr lang="en-US" sz="1400" b="1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 pay $50 enrollment deposit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BFB6F4A-1DEB-2D77-2372-9500FF007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7864" y="6058201"/>
            <a:ext cx="2270733" cy="435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2E55C-1549-651F-87B4-0179DB4C298C}"/>
              </a:ext>
            </a:extLst>
          </p:cNvPr>
          <p:cNvSpPr txBox="1"/>
          <p:nvPr/>
        </p:nvSpPr>
        <p:spPr>
          <a:xfrm>
            <a:off x="468349" y="457510"/>
            <a:ext cx="9732291" cy="8521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lnSpc>
                <a:spcPts val="5500"/>
              </a:lnSpc>
              <a:buClr>
                <a:srgbClr val="90BEAB"/>
              </a:buClr>
              <a:buSzPct val="150000"/>
            </a:pPr>
            <a:r>
              <a:rPr lang="en-US" sz="6000" b="1" spc="-40" dirty="0">
                <a:solidFill>
                  <a:schemeClr val="bg1"/>
                </a:solidFill>
                <a:latin typeface="Aptos Black" panose="020B0004020202020204" pitchFamily="34" charset="0"/>
              </a:rPr>
              <a:t>Steps</a:t>
            </a:r>
            <a:r>
              <a:rPr lang="en-US" sz="4000" b="1" dirty="0">
                <a:solidFill>
                  <a:schemeClr val="bg1"/>
                </a:solidFill>
                <a:latin typeface="Aptos Black" panose="020B0004020202020204" pitchFamily="34" charset="0"/>
              </a:rPr>
              <a:t> to </a:t>
            </a:r>
            <a:r>
              <a:rPr lang="en-US" sz="6000" b="1" spc="-40" dirty="0">
                <a:solidFill>
                  <a:schemeClr val="bg1"/>
                </a:solidFill>
                <a:latin typeface="Aptos Black" panose="020B0004020202020204" pitchFamily="34" charset="0"/>
              </a:rPr>
              <a:t>Enrollment</a:t>
            </a:r>
            <a:endParaRPr lang="en-US" sz="4000" b="1" spc="-40" dirty="0">
              <a:solidFill>
                <a:srgbClr val="00463B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4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3A690-2800-1688-1337-E1A3EB58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95230-4C59-1EBC-5D5F-3A62767D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771B01-D7B0-9418-EB73-378853BA4653}"/>
              </a:ext>
            </a:extLst>
          </p:cNvPr>
          <p:cNvSpPr txBox="1"/>
          <p:nvPr/>
        </p:nvSpPr>
        <p:spPr>
          <a:xfrm>
            <a:off x="468349" y="457510"/>
            <a:ext cx="9732291" cy="8521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lnSpc>
                <a:spcPts val="5500"/>
              </a:lnSpc>
              <a:buClr>
                <a:srgbClr val="90BEAB"/>
              </a:buClr>
              <a:buSzPct val="150000"/>
            </a:pPr>
            <a:r>
              <a:rPr lang="en-US" sz="6000" b="1" spc="-40" dirty="0">
                <a:solidFill>
                  <a:schemeClr val="bg1"/>
                </a:solidFill>
                <a:latin typeface="Aptos Black" panose="020B0004020202020204" pitchFamily="34" charset="0"/>
              </a:rPr>
              <a:t>Steps</a:t>
            </a:r>
            <a:r>
              <a:rPr lang="en-US" sz="4000" b="1" dirty="0">
                <a:solidFill>
                  <a:schemeClr val="bg1"/>
                </a:solidFill>
                <a:latin typeface="Aptos Black" panose="020B0004020202020204" pitchFamily="34" charset="0"/>
              </a:rPr>
              <a:t> to </a:t>
            </a:r>
            <a:r>
              <a:rPr lang="en-US" sz="6000" b="1" spc="-40" dirty="0">
                <a:solidFill>
                  <a:schemeClr val="bg1"/>
                </a:solidFill>
                <a:latin typeface="Aptos Black" panose="020B0004020202020204" pitchFamily="34" charset="0"/>
              </a:rPr>
              <a:t>Enrollment</a:t>
            </a:r>
            <a:r>
              <a:rPr lang="en-US" sz="4000" b="1" dirty="0">
                <a:solidFill>
                  <a:schemeClr val="bg1"/>
                </a:solidFill>
                <a:latin typeface="Aptos Black" panose="020B0004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ptos SemiBold" panose="020B0004020202020204" pitchFamily="34" charset="0"/>
              </a:rPr>
              <a:t>(continued)</a:t>
            </a:r>
            <a:endParaRPr lang="en-US" sz="4000" b="1" spc="-40" dirty="0">
              <a:solidFill>
                <a:srgbClr val="00463B"/>
              </a:solidFill>
              <a:latin typeface="Aptos SemiBold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4A3CAC-B9A3-1297-C298-395426431B84}"/>
              </a:ext>
            </a:extLst>
          </p:cNvPr>
          <p:cNvGrpSpPr/>
          <p:nvPr/>
        </p:nvGrpSpPr>
        <p:grpSpPr>
          <a:xfrm>
            <a:off x="629430" y="1458572"/>
            <a:ext cx="5378797" cy="1441172"/>
            <a:chOff x="629430" y="1458572"/>
            <a:chExt cx="5378797" cy="144117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7C2566-DEA0-25A9-AAEE-F27EA96A593A}"/>
                </a:ext>
              </a:extLst>
            </p:cNvPr>
            <p:cNvSpPr txBox="1"/>
            <p:nvPr/>
          </p:nvSpPr>
          <p:spPr>
            <a:xfrm>
              <a:off x="1605727" y="1499361"/>
              <a:ext cx="440250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Send Final Documents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Submit final transcripts </a:t>
              </a:r>
              <a:r>
                <a:rPr lang="en-US" sz="1400" b="1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by July 15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Send official test scores (AP, CLEP, or IB)</a:t>
              </a:r>
              <a:b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by July 15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B62F82-31B2-5CB9-3F7B-190B72AA5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30" y="1458572"/>
              <a:ext cx="883988" cy="7912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D9C94AA-5F41-F33C-4B52-505A53165287}"/>
              </a:ext>
            </a:extLst>
          </p:cNvPr>
          <p:cNvGrpSpPr/>
          <p:nvPr/>
        </p:nvGrpSpPr>
        <p:grpSpPr>
          <a:xfrm>
            <a:off x="627837" y="3317458"/>
            <a:ext cx="6037123" cy="2144617"/>
            <a:chOff x="627837" y="3317458"/>
            <a:chExt cx="6037123" cy="21446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C0A636-2AD6-7535-FFEB-6130CCBE962D}"/>
                </a:ext>
              </a:extLst>
            </p:cNvPr>
            <p:cNvSpPr txBox="1"/>
            <p:nvPr/>
          </p:nvSpPr>
          <p:spPr>
            <a:xfrm>
              <a:off x="1596176" y="3520518"/>
              <a:ext cx="5068784" cy="1941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Complete the online New Student Registration Tutorial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Invitation and instructions via email, </a:t>
              </a:r>
              <a:r>
                <a:rPr lang="en-US" sz="1400" b="1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must complete to register for classes </a:t>
              </a:r>
            </a:p>
            <a:p>
              <a:pPr marL="344488" indent="-223838">
                <a:spcAft>
                  <a:spcPts val="1200"/>
                </a:spcAft>
                <a:buClr>
                  <a:srgbClr val="FBC139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Learn about degree requirements, campus technology, and how to choose and register for classes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9B506B-94A2-0986-EBB3-00B10588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37" y="3317458"/>
              <a:ext cx="883989" cy="79126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4CF664-A66E-1975-7775-1086678A47E3}"/>
              </a:ext>
            </a:extLst>
          </p:cNvPr>
          <p:cNvGrpSpPr/>
          <p:nvPr/>
        </p:nvGrpSpPr>
        <p:grpSpPr>
          <a:xfrm>
            <a:off x="6058709" y="1458572"/>
            <a:ext cx="5036011" cy="1559153"/>
            <a:chOff x="6058709" y="1458572"/>
            <a:chExt cx="5036011" cy="15591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52BF19-3951-4215-2F68-B87F21056E90}"/>
                </a:ext>
              </a:extLst>
            </p:cNvPr>
            <p:cNvSpPr txBox="1"/>
            <p:nvPr/>
          </p:nvSpPr>
          <p:spPr>
            <a:xfrm>
              <a:off x="7057290" y="1483972"/>
              <a:ext cx="4037430" cy="1533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Participate in</a:t>
              </a:r>
              <a:b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</a:br>
              <a:r>
                <a:rPr lang="en-US" sz="2800" b="1" dirty="0">
                  <a:solidFill>
                    <a:srgbClr val="F4A61F"/>
                  </a:solidFill>
                  <a:latin typeface="Aptos ExtraBold" panose="020B0004020202020204" pitchFamily="34" charset="0"/>
                </a:rPr>
                <a:t>Welcome Week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Aptos SemiBold" panose="020B0004020202020204" pitchFamily="34" charset="0"/>
                </a:rPr>
                <a:t>Helps transition to Humboldt by connecting with faculty and students and learning about key campus resources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4C9EC6-3F79-5209-A0D4-F896659B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8709" y="1458572"/>
              <a:ext cx="918117" cy="8218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24379E3-F594-D247-360A-70D2399C6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7864" y="6058201"/>
            <a:ext cx="2270733" cy="4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54432-2BF8-3F7E-9831-0005C358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y Connected-Full Screen">
            <a:hlinkClick r:id="" action="ppaction://media"/>
            <a:extLst>
              <a:ext uri="{FF2B5EF4-FFF2-40B4-BE49-F238E27FC236}">
                <a16:creationId xmlns:a16="http://schemas.microsoft.com/office/drawing/2014/main" id="{A8A32513-764D-8FC0-467F-5DED00343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3175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13B43-643D-7532-45F2-48CFFD027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51"/>
            <a:ext cx="12180887" cy="68517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10C7D9-995B-FA6C-9DB3-05CD1A8CF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970" y="2054274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2F81B8-2C7F-1B02-10D8-8FD776B9C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357" y="2054274"/>
            <a:ext cx="13716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0B4E5-12E3-B966-7041-141EDF597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1989" y="5232234"/>
            <a:ext cx="1179820" cy="865767"/>
          </a:xfrm>
          <a:prstGeom prst="rect">
            <a:avLst/>
          </a:prstGeom>
        </p:spPr>
      </p:pic>
      <p:sp>
        <p:nvSpPr>
          <p:cNvPr id="11" name="Google Shape;286;p12">
            <a:extLst>
              <a:ext uri="{FF2B5EF4-FFF2-40B4-BE49-F238E27FC236}">
                <a16:creationId xmlns:a16="http://schemas.microsoft.com/office/drawing/2014/main" id="{BE257BC9-39BA-DD09-2139-2CFEBCBD1057}"/>
              </a:ext>
            </a:extLst>
          </p:cNvPr>
          <p:cNvSpPr txBox="1"/>
          <p:nvPr/>
        </p:nvSpPr>
        <p:spPr>
          <a:xfrm>
            <a:off x="2669902" y="931569"/>
            <a:ext cx="6871246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Aptos Black" panose="020B0004020202020204" pitchFamily="34" charset="0"/>
                <a:ea typeface="Avenir"/>
                <a:cs typeface="Avenir"/>
                <a:sym typeface="Avenir"/>
              </a:rPr>
              <a:t>Head </a:t>
            </a:r>
            <a:r>
              <a:rPr lang="en-US" sz="4000" b="1" dirty="0">
                <a:solidFill>
                  <a:schemeClr val="lt1"/>
                </a:solidFill>
                <a:latin typeface="Aptos Black" panose="020B0004020202020204" pitchFamily="34" charset="0"/>
                <a:ea typeface="Avenir"/>
                <a:cs typeface="Avenir"/>
                <a:sym typeface="Avenir"/>
              </a:rPr>
              <a:t>to</a:t>
            </a:r>
            <a:r>
              <a:rPr lang="en-US" sz="6000" b="1" dirty="0">
                <a:solidFill>
                  <a:schemeClr val="lt1"/>
                </a:solidFill>
                <a:latin typeface="Aptos Black" panose="020B0004020202020204" pitchFamily="34" charset="0"/>
                <a:ea typeface="Avenir"/>
                <a:cs typeface="Avenir"/>
                <a:sym typeface="Avenir"/>
              </a:rPr>
              <a:t> Humboldt!</a:t>
            </a:r>
            <a:endParaRPr sz="4000" b="1" dirty="0">
              <a:solidFill>
                <a:srgbClr val="00463B"/>
              </a:solidFill>
              <a:latin typeface="Aptos Black" panose="020B00040202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B040A-C95C-1D75-3864-1C148EB9F625}"/>
              </a:ext>
            </a:extLst>
          </p:cNvPr>
          <p:cNvSpPr txBox="1"/>
          <p:nvPr/>
        </p:nvSpPr>
        <p:spPr>
          <a:xfrm>
            <a:off x="2852627" y="2054274"/>
            <a:ext cx="2486341" cy="86863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463B">
                <a:alpha val="2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>
                      <a:alpha val="99000"/>
                    </a:srgbClr>
                  </a:outerShdw>
                </a:effectLst>
                <a:latin typeface="Aptos" panose="020B0004020202020204" pitchFamily="34" charset="0"/>
              </a:rPr>
              <a:t>Schedule a virtual </a:t>
            </a:r>
            <a:br>
              <a:rPr lang="en-US" sz="20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>
                      <a:alpha val="99000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>
                      <a:alpha val="99000"/>
                    </a:srgbClr>
                  </a:outerShdw>
                </a:effectLst>
                <a:latin typeface="Aptos" panose="020B0004020202020204" pitchFamily="34" charset="0"/>
              </a:rPr>
              <a:t>or in-person tour</a:t>
            </a:r>
          </a:p>
          <a:p>
            <a:pPr>
              <a:lnSpc>
                <a:spcPts val="2000"/>
              </a:lnSpc>
              <a:buNone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>
                      <a:alpha val="99000"/>
                    </a:srgbClr>
                  </a:outerShdw>
                </a:effectLst>
                <a:latin typeface="Aptos" panose="020B0004020202020204" pitchFamily="34" charset="0"/>
              </a:rPr>
              <a:t>humboldt.edu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>
                      <a:alpha val="99000"/>
                    </a:srgbClr>
                  </a:outerShdw>
                </a:effectLst>
                <a:latin typeface="Aptos" panose="020B0004020202020204" pitchFamily="34" charset="0"/>
              </a:rPr>
              <a:t>/visit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C4B2B-FD99-A2A8-E520-461731F79F31}"/>
              </a:ext>
            </a:extLst>
          </p:cNvPr>
          <p:cNvSpPr txBox="1"/>
          <p:nvPr/>
        </p:nvSpPr>
        <p:spPr>
          <a:xfrm>
            <a:off x="7232498" y="2054274"/>
            <a:ext cx="4213750" cy="270843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463B">
                <a:alpha val="1992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ExtraBold" panose="020B0004020202020204" pitchFamily="34" charset="0"/>
              </a:rPr>
              <a:t>October 24</a:t>
            </a:r>
            <a:b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Black" panose="020B00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ExtraBold" panose="020B0004020202020204" pitchFamily="34" charset="0"/>
              </a:rPr>
              <a:t>Fall Preview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Black" panose="020B0004020202020204" pitchFamily="34" charset="0"/>
              </a:rPr>
            </a:br>
            <a:r>
              <a:rPr lang="en-US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humboldt.edu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fallpreview</a:t>
            </a:r>
            <a:endParaRPr lang="en-US" sz="2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463B"/>
                </a:outerShdw>
              </a:effectLst>
              <a:latin typeface="Aptos SemiBold" panose="020B0004020202020204" pitchFamily="34" charset="0"/>
            </a:endParaRPr>
          </a:p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ExtraBold" panose="020B0004020202020204" pitchFamily="34" charset="0"/>
              </a:rPr>
              <a:t>March 28 </a:t>
            </a:r>
            <a: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AND</a:t>
            </a:r>
            <a: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Black" panose="020B0004020202020204" pitchFamily="34" charset="0"/>
              </a:rPr>
              <a:t> </a:t>
            </a:r>
            <a: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ExtraBold" panose="020B0004020202020204" pitchFamily="34" charset="0"/>
              </a:rPr>
              <a:t>April 18</a:t>
            </a:r>
            <a:br>
              <a:rPr lang="en-US" sz="2800" b="1" dirty="0">
                <a:solidFill>
                  <a:srgbClr val="F4A61F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Black" panose="020B00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ExtraBold" panose="020B0004020202020204" pitchFamily="34" charset="0"/>
              </a:rPr>
              <a:t>Spring Preview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Black" panose="020B0004020202020204" pitchFamily="34" charset="0"/>
              </a:rPr>
            </a:br>
            <a:r>
              <a:rPr lang="en-US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humboldt.edu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463B"/>
                  </a:outerShdw>
                </a:effectLst>
                <a:latin typeface="Aptos SemiBold" panose="020B0004020202020204" pitchFamily="34" charset="0"/>
              </a:rPr>
              <a:t>springpreview</a:t>
            </a:r>
            <a:endParaRPr lang="en-US" sz="2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463B"/>
                </a:outerShdw>
              </a:effectLst>
              <a:latin typeface="Aptos SemiBold" panose="020B0004020202020204" pitchFamily="34" charset="0"/>
            </a:endParaRPr>
          </a:p>
          <a:p>
            <a:pPr>
              <a:buNone/>
            </a:pPr>
            <a:endParaRPr lang="en-US" sz="2000" b="1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70B0-F2FC-BFCA-BF20-F82BA1CFD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dscapes-Full Screen">
            <a:hlinkClick r:id="" action="ppaction://media"/>
            <a:extLst>
              <a:ext uri="{FF2B5EF4-FFF2-40B4-BE49-F238E27FC236}">
                <a16:creationId xmlns:a16="http://schemas.microsoft.com/office/drawing/2014/main" id="{ECDF3CEC-318B-0B11-1CC5-41184143D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75"/>
            <a:ext cx="122031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96C9-D9C0-BEB4-3026-7CFE7AE3A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80887" cy="6851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A426B-EA91-66C7-7BEC-1584A6F14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270" y="5665117"/>
            <a:ext cx="1179820" cy="86576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F8A66F8-612D-99CE-D311-D4467AB6DB25}"/>
              </a:ext>
            </a:extLst>
          </p:cNvPr>
          <p:cNvGrpSpPr/>
          <p:nvPr/>
        </p:nvGrpSpPr>
        <p:grpSpPr>
          <a:xfrm>
            <a:off x="6660181" y="2235021"/>
            <a:ext cx="3871941" cy="3391887"/>
            <a:chOff x="1651035" y="2235021"/>
            <a:chExt cx="3871941" cy="33918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1525F0-94EB-C049-E547-559665903017}"/>
                </a:ext>
              </a:extLst>
            </p:cNvPr>
            <p:cNvSpPr txBox="1"/>
            <p:nvPr/>
          </p:nvSpPr>
          <p:spPr>
            <a:xfrm>
              <a:off x="1651035" y="2235021"/>
              <a:ext cx="387194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Aptos" panose="020B0004020202020204" pitchFamily="34" charset="0"/>
                  <a:ea typeface="Avenir"/>
                  <a:cs typeface="Avenir"/>
                  <a:sym typeface="Avenir"/>
                </a:rPr>
                <a:t>admissions.humboldt.edu</a:t>
              </a:r>
              <a:endParaRPr lang="en-US" sz="2400" b="1" dirty="0">
                <a:solidFill>
                  <a:schemeClr val="lt1"/>
                </a:solidFill>
                <a:latin typeface="Aptos" panose="020B0004020202020204" pitchFamily="34" charset="0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Aptos" panose="020B0004020202020204" pitchFamily="34" charset="0"/>
                  <a:ea typeface="Avenir"/>
                  <a:cs typeface="Avenir"/>
                  <a:sym typeface="Avenir"/>
                </a:rPr>
                <a:t>(866) 850-9556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Aptos" panose="020B0004020202020204" pitchFamily="34" charset="0"/>
                  <a:sym typeface="Avenir"/>
                </a:rPr>
                <a:t>apply@humboldt.edu</a:t>
              </a:r>
              <a:endParaRPr lang="en-US" sz="2400" b="1" dirty="0">
                <a:latin typeface="Aptos" panose="020B00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EAB58D-4E13-08AD-BF1C-E16CEFC8C14A}"/>
                </a:ext>
              </a:extLst>
            </p:cNvPr>
            <p:cNvSpPr txBox="1"/>
            <p:nvPr/>
          </p:nvSpPr>
          <p:spPr>
            <a:xfrm>
              <a:off x="2091013" y="3687916"/>
              <a:ext cx="266386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@</a:t>
              </a:r>
              <a:r>
                <a:rPr lang="en-US" b="1" dirty="0" err="1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humboldtpolytechnic</a:t>
              </a:r>
              <a: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 </a:t>
              </a:r>
              <a:b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</a:br>
              <a: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@</a:t>
              </a:r>
              <a:r>
                <a:rPr lang="en-US" b="1" dirty="0" err="1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humboldtadmissions</a:t>
              </a:r>
              <a:endParaRPr lang="en-US" b="1" dirty="0">
                <a:solidFill>
                  <a:schemeClr val="lt1"/>
                </a:solidFill>
                <a:latin typeface="Aptos SemiBold" panose="020B0004020202020204" pitchFamily="34" charset="0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@</a:t>
              </a:r>
              <a:r>
                <a:rPr lang="en-US" b="1" dirty="0" err="1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Humboldtcalpoly</a:t>
              </a:r>
              <a:endParaRPr lang="en-US" b="1" dirty="0">
                <a:solidFill>
                  <a:schemeClr val="lt1"/>
                </a:solidFill>
                <a:latin typeface="Aptos SemiBold" panose="020B0004020202020204" pitchFamily="34" charset="0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@</a:t>
              </a:r>
              <a:r>
                <a:rPr lang="en-US" b="1" dirty="0" err="1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calpolyhumboldt</a:t>
              </a:r>
              <a:endParaRPr lang="en-US" b="1" dirty="0">
                <a:solidFill>
                  <a:schemeClr val="lt1"/>
                </a:solidFill>
                <a:latin typeface="Aptos SemiBold" panose="020B0004020202020204" pitchFamily="34" charset="0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@</a:t>
              </a:r>
              <a:r>
                <a:rPr lang="en-US" b="1" dirty="0" err="1">
                  <a:solidFill>
                    <a:schemeClr val="lt1"/>
                  </a:solidFill>
                  <a:latin typeface="Aptos SemiBold" panose="020B0004020202020204" pitchFamily="34" charset="0"/>
                  <a:ea typeface="Avenir"/>
                  <a:cs typeface="Avenir"/>
                  <a:sym typeface="Avenir"/>
                </a:rPr>
                <a:t>calpolyhumboldt</a:t>
              </a:r>
              <a:endParaRPr lang="en-US" b="1" dirty="0">
                <a:solidFill>
                  <a:schemeClr val="lt1"/>
                </a:solidFill>
                <a:latin typeface="Aptos SemiBold" panose="020B0004020202020204" pitchFamily="34" charset="0"/>
                <a:ea typeface="Avenir"/>
                <a:cs typeface="Avenir"/>
                <a:sym typeface="Avenir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6AE19F-D3DC-CA2D-C108-1DE24061D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5214" y="3814663"/>
              <a:ext cx="321352" cy="3200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26492A-8371-98C5-616E-F829977F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27324" y="4412006"/>
              <a:ext cx="141455" cy="3031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0D43087-1D1C-BC8D-D37A-796D5F443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2993" y="4857894"/>
              <a:ext cx="225794" cy="2743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5C899D9-9283-D8F1-400A-49E1B5A1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1495" y="5316012"/>
              <a:ext cx="259518" cy="228600"/>
            </a:xfrm>
            <a:prstGeom prst="rect">
              <a:avLst/>
            </a:prstGeom>
          </p:spPr>
        </p:pic>
      </p:grpSp>
      <p:sp>
        <p:nvSpPr>
          <p:cNvPr id="26" name="Google Shape;286;p12">
            <a:extLst>
              <a:ext uri="{FF2B5EF4-FFF2-40B4-BE49-F238E27FC236}">
                <a16:creationId xmlns:a16="http://schemas.microsoft.com/office/drawing/2014/main" id="{F1FB682F-728A-060F-499D-D77EDCF971D8}"/>
              </a:ext>
            </a:extLst>
          </p:cNvPr>
          <p:cNvSpPr txBox="1"/>
          <p:nvPr/>
        </p:nvSpPr>
        <p:spPr>
          <a:xfrm>
            <a:off x="3181597" y="906961"/>
            <a:ext cx="5817693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Aptos Black" panose="020B0004020202020204" pitchFamily="34" charset="0"/>
                <a:ea typeface="Avenir"/>
                <a:cs typeface="Avenir"/>
                <a:sym typeface="Avenir"/>
              </a:rPr>
              <a:t>Stay Connected</a:t>
            </a:r>
            <a:endParaRPr sz="4000" b="1" dirty="0">
              <a:solidFill>
                <a:srgbClr val="00463B"/>
              </a:solidFill>
              <a:latin typeface="Aptos Black" panose="020B00040202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EF6F12-E443-F4CE-46DB-11C63A34E60D}"/>
              </a:ext>
            </a:extLst>
          </p:cNvPr>
          <p:cNvSpPr txBox="1"/>
          <p:nvPr/>
        </p:nvSpPr>
        <p:spPr>
          <a:xfrm>
            <a:off x="1456504" y="2235021"/>
            <a:ext cx="441851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BC139"/>
                </a:solidFill>
                <a:latin typeface="Aptos" panose="020B0004020202020204" pitchFamily="34" charset="0"/>
                <a:ea typeface="Avenir"/>
                <a:cs typeface="Avenir"/>
                <a:sym typeface="Avenir"/>
              </a:rPr>
              <a:t>Sandy Younger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Aptos" panose="020B0004020202020204" pitchFamily="34" charset="0"/>
                <a:sym typeface="Avenir"/>
              </a:rPr>
              <a:t>Local Area Admissions Counselor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Aptos" panose="020B0004020202020204" pitchFamily="34" charset="0"/>
                <a:sym typeface="Avenir"/>
              </a:rPr>
              <a:t>smb10@humboldt.edu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Aptos" panose="020B0004020202020204" pitchFamily="34" charset="0"/>
                <a:sym typeface="Avenir"/>
              </a:rPr>
              <a:t>(707) 826-6265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lt1"/>
              </a:solidFill>
              <a:latin typeface="Aptos" panose="020B0004020202020204" pitchFamily="34" charset="0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ptos" panose="020B0004020202020204" pitchFamily="34" charset="0"/>
                <a:sym typeface="Avenir"/>
              </a:rPr>
              <a:t>Service Regions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Aptos SemiBold" panose="020B0004020202020204" pitchFamily="34" charset="0"/>
                <a:sym typeface="Avenir"/>
              </a:rPr>
              <a:t>Del Norte, Colusa, Glenn, Humboldt, Lake, Mendocino, Shasta, Siskiyou, Tehama, Trinity</a:t>
            </a:r>
            <a:endParaRPr lang="en-US" b="1" dirty="0">
              <a:latin typeface="Aptos SemiBold" panose="020B00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FE472C-5E8A-43AF-40D3-64A46CB87DEC}"/>
              </a:ext>
            </a:extLst>
          </p:cNvPr>
          <p:cNvCxnSpPr>
            <a:cxnSpLocks/>
          </p:cNvCxnSpPr>
          <p:nvPr/>
        </p:nvCxnSpPr>
        <p:spPr>
          <a:xfrm>
            <a:off x="6017291" y="2235021"/>
            <a:ext cx="0" cy="339188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1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054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601</Words>
  <Application>Microsoft Office PowerPoint</Application>
  <PresentationFormat>Widescreen</PresentationFormat>
  <Paragraphs>105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Aptos</vt:lpstr>
      <vt:lpstr>Aptos Black</vt:lpstr>
      <vt:lpstr>Aptos ExtraBold</vt:lpstr>
      <vt:lpstr>Aptos SemiBold</vt:lpstr>
      <vt:lpstr>Arial</vt:lpstr>
      <vt:lpstr>Avenir Black</vt:lpstr>
      <vt:lpstr>Avenir Book</vt:lpstr>
      <vt:lpstr>Avenir Heavy</vt:lpstr>
      <vt:lpstr>Calibri</vt:lpstr>
      <vt:lpstr>Calibri Light</vt:lpstr>
      <vt:lpstr>Lexend</vt:lpstr>
      <vt:lpstr>Poppins Medium</vt:lpstr>
      <vt:lpstr>Office Theme</vt:lpstr>
      <vt:lpstr>PowerPoint Presentation</vt:lpstr>
      <vt:lpstr>First-Year Admission Requirements</vt:lpstr>
      <vt:lpstr>Transfer Admission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Ricky Robles</dc:creator>
  <cp:lastModifiedBy>Sandy M Younger</cp:lastModifiedBy>
  <cp:revision>111</cp:revision>
  <dcterms:created xsi:type="dcterms:W3CDTF">2025-08-07T15:48:10Z</dcterms:created>
  <dcterms:modified xsi:type="dcterms:W3CDTF">2025-09-09T18:26:07Z</dcterms:modified>
</cp:coreProperties>
</file>