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notesMasterIdLst>
    <p:notesMasterId r:id="rId25"/>
  </p:notesMasterIdLst>
  <p:sldIdLst>
    <p:sldId id="256" r:id="rId2"/>
    <p:sldId id="257" r:id="rId3"/>
    <p:sldId id="282" r:id="rId4"/>
    <p:sldId id="262" r:id="rId5"/>
    <p:sldId id="261" r:id="rId6"/>
    <p:sldId id="263" r:id="rId7"/>
    <p:sldId id="266" r:id="rId8"/>
    <p:sldId id="264" r:id="rId9"/>
    <p:sldId id="281" r:id="rId10"/>
    <p:sldId id="278" r:id="rId11"/>
    <p:sldId id="274" r:id="rId12"/>
    <p:sldId id="275" r:id="rId13"/>
    <p:sldId id="277" r:id="rId14"/>
    <p:sldId id="283" r:id="rId15"/>
    <p:sldId id="276" r:id="rId16"/>
    <p:sldId id="268" r:id="rId17"/>
    <p:sldId id="279" r:id="rId18"/>
    <p:sldId id="280" r:id="rId19"/>
    <p:sldId id="265" r:id="rId20"/>
    <p:sldId id="269" r:id="rId21"/>
    <p:sldId id="270" r:id="rId22"/>
    <p:sldId id="271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1" autoAdjust="0"/>
    <p:restoredTop sz="94660"/>
  </p:normalViewPr>
  <p:slideViewPr>
    <p:cSldViewPr>
      <p:cViewPr varScale="1">
        <p:scale>
          <a:sx n="109" d="100"/>
          <a:sy n="109" d="100"/>
        </p:scale>
        <p:origin x="19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688B1-686E-4466-B71E-576A776D719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5F9F0-0E15-4AA3-87A5-23D714F25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3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GQ: look into holistic review – top 9% in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5F9F0-0E15-4AA3-87A5-23D714F253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Translate</a:t>
            </a:r>
            <a:r>
              <a:rPr lang="en-US" baseline="0" dirty="0"/>
              <a:t> these insight questions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5F9F0-0E15-4AA3-87A5-23D714F253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27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5F9F0-0E15-4AA3-87A5-23D714F253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67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41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56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50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94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717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341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80283B-59A1-4A57-8A2A-17D37C81C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7272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87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40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036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87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92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780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512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14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41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admission.universityofcalifornia.edu/tuition-financial-aid/tuition-cost-of-attendance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http://www.calstateapply.edu/" TargetMode="External"/><Relationship Id="rId7" Type="http://schemas.openxmlformats.org/officeDocument/2006/relationships/hyperlink" Target="http://www.collegeboard.org/" TargetMode="External"/><Relationship Id="rId2" Type="http://schemas.openxmlformats.org/officeDocument/2006/relationships/hyperlink" Target="http://www.assist.or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ctstudent.org/" TargetMode="External"/><Relationship Id="rId5" Type="http://schemas.openxmlformats.org/officeDocument/2006/relationships/hyperlink" Target="http://www.fafsa.gov/" TargetMode="External"/><Relationship Id="rId4" Type="http://schemas.openxmlformats.org/officeDocument/2006/relationships/hyperlink" Target="http://www.universityofcalifornia.edu/" TargetMode="External"/><Relationship Id="rId9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board.org/" TargetMode="External"/><Relationship Id="rId2" Type="http://schemas.openxmlformats.org/officeDocument/2006/relationships/hyperlink" Target="http://www.actstudent.org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73930" y="3048000"/>
            <a:ext cx="8610600" cy="2174426"/>
          </a:xfrm>
        </p:spPr>
        <p:txBody>
          <a:bodyPr>
            <a:noAutofit/>
          </a:bodyPr>
          <a:lstStyle/>
          <a:p>
            <a:pPr algn="l"/>
            <a:r>
              <a:rPr lang="en-US" sz="5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Overview:</a:t>
            </a:r>
            <a:r>
              <a:rPr lang="en-US" sz="5000" dirty="0"/>
              <a:t/>
            </a:r>
            <a:br>
              <a:rPr lang="en-US" sz="5000" dirty="0"/>
            </a:br>
            <a:r>
              <a:rPr lang="en-US" sz="5000" dirty="0"/>
              <a:t>California State University &amp;</a:t>
            </a:r>
            <a:br>
              <a:rPr lang="en-US" sz="5000" dirty="0"/>
            </a:br>
            <a:r>
              <a:rPr lang="en-US" sz="5000" dirty="0"/>
              <a:t>University of California Systems </a:t>
            </a:r>
            <a:br>
              <a:rPr lang="en-US" sz="5000" dirty="0"/>
            </a:br>
            <a:r>
              <a:rPr lang="en-US" sz="5000" dirty="0"/>
              <a:t>(CSU’s &amp; UC’s) 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5638800"/>
            <a:ext cx="7696200" cy="533400"/>
          </a:xfrm>
        </p:spPr>
        <p:txBody>
          <a:bodyPr>
            <a:normAutofit/>
          </a:bodyPr>
          <a:lstStyle/>
          <a:p>
            <a:r>
              <a:rPr lang="en-US" sz="2000" b="1" dirty="0"/>
              <a:t>Trivia: Which is the oldest CSU, and in which year was it built? </a:t>
            </a:r>
          </a:p>
        </p:txBody>
      </p:sp>
    </p:spTree>
    <p:extLst>
      <p:ext uri="{BB962C8B-B14F-4D97-AF65-F5344CB8AC3E}">
        <p14:creationId xmlns:p14="http://schemas.microsoft.com/office/powerpoint/2010/main" val="3509537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80960" cy="89852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Eligibility Criteria for UC’s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0" y="1965321"/>
            <a:ext cx="4953000" cy="525966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Eligibility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/>
              <a:t>A – G coursework (15 units total)</a:t>
            </a:r>
            <a:br>
              <a:rPr lang="en-US" sz="2900" dirty="0"/>
            </a:br>
            <a:r>
              <a:rPr lang="en-US" sz="2900" dirty="0"/>
              <a:t>11 of them complete before the 12</a:t>
            </a:r>
            <a:r>
              <a:rPr lang="en-US" sz="2900" baseline="30000" dirty="0"/>
              <a:t>th</a:t>
            </a:r>
            <a:r>
              <a:rPr lang="en-US" sz="2900" dirty="0"/>
              <a:t> grade.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/>
              <a:t>High School Graduation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dirty="0"/>
              <a:t>3.0 </a:t>
            </a:r>
            <a:r>
              <a:rPr lang="en-US" sz="2700" b="1" dirty="0"/>
              <a:t>minimum</a:t>
            </a:r>
            <a:r>
              <a:rPr lang="en-US" sz="2700" dirty="0"/>
              <a:t> weighted GPA (no grade lower than 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b="1" dirty="0"/>
              <a:t>Impacted campuses/majors may require SAT Subject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Top 9% in your class = guaranteed admission (UC’s overall if min. req. met)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Holistic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/>
              <a:t>SAT/ACT – may be used as alt. method of fulfilling min. requirements or course placement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048000"/>
            <a:ext cx="3797300" cy="123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760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80960" cy="1371600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 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47131"/>
            <a:ext cx="4495801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www.universityofcalifornia.edu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Aug. 1</a:t>
            </a:r>
            <a:r>
              <a:rPr lang="en-US" sz="2000" baseline="30000" dirty="0"/>
              <a:t>st</a:t>
            </a:r>
            <a:r>
              <a:rPr lang="en-US" sz="2000" dirty="0"/>
              <a:t> (prep period)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OCT. 1 –  NOV. 30</a:t>
            </a:r>
            <a:r>
              <a:rPr lang="en-US" sz="2000" b="1" baseline="30000" dirty="0"/>
              <a:t>th</a:t>
            </a:r>
            <a:r>
              <a:rPr lang="en-US" sz="2000" b="1" dirty="0"/>
              <a:t> </a:t>
            </a:r>
            <a:r>
              <a:rPr lang="en-US" sz="2000" dirty="0"/>
              <a:t>(filing period)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Compose</a:t>
            </a:r>
            <a:r>
              <a:rPr lang="en-US" sz="2000" b="1" dirty="0"/>
              <a:t> Personal Insight Questions</a:t>
            </a: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6" name="Picture 6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56631"/>
            <a:ext cx="416109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7031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914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Insight Questions (PIQ’s)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239000" cy="3886200"/>
          </a:xfrm>
        </p:spPr>
        <p:txBody>
          <a:bodyPr>
            <a:normAutofit/>
          </a:bodyPr>
          <a:lstStyle/>
          <a:p>
            <a:r>
              <a:rPr lang="en-US" sz="2000" dirty="0"/>
              <a:t>You will have 8 questions to choose from. You must respond to only 4 of the 8 question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Each response is limited to a maximum of 350 words.</a:t>
            </a:r>
          </a:p>
          <a:p>
            <a:endParaRPr lang="en-US" sz="2000" dirty="0"/>
          </a:p>
          <a:p>
            <a:r>
              <a:rPr lang="en-US" sz="2000" dirty="0"/>
              <a:t>Which questions you choose to answer is entirely up to you: 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1" dirty="0"/>
              <a:t>But </a:t>
            </a:r>
            <a:r>
              <a:rPr lang="en-US" sz="2000" dirty="0"/>
              <a:t>you should select questions that are most relevant to </a:t>
            </a:r>
            <a:r>
              <a:rPr lang="en-US" sz="2000" b="1" dirty="0"/>
              <a:t>your experience </a:t>
            </a:r>
            <a:r>
              <a:rPr lang="en-US" sz="2000" dirty="0"/>
              <a:t>and that </a:t>
            </a:r>
            <a:r>
              <a:rPr lang="en-US" sz="2000" b="1" dirty="0"/>
              <a:t>best reflect your individual circumstances</a:t>
            </a:r>
          </a:p>
        </p:txBody>
      </p:sp>
    </p:spTree>
    <p:extLst>
      <p:ext uri="{BB962C8B-B14F-4D97-AF65-F5344CB8AC3E}">
        <p14:creationId xmlns:p14="http://schemas.microsoft.com/office/powerpoint/2010/main" val="2027635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examples (out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814733" cy="3962400"/>
          </a:xfrm>
        </p:spPr>
        <p:txBody>
          <a:bodyPr>
            <a:normAutofit lnSpcReduction="10000"/>
          </a:bodyPr>
          <a:lstStyle/>
          <a:p>
            <a:endParaRPr lang="en-US" sz="2000" b="1" dirty="0"/>
          </a:p>
          <a:p>
            <a:r>
              <a:rPr lang="en-US" sz="2000" b="1" dirty="0"/>
              <a:t>Describe an example of your leadership experience in which you have positively influenced others, helped resolve disputes or contributed to group efforts over time. </a:t>
            </a:r>
            <a:r>
              <a:rPr lang="en-US" sz="2000" dirty="0"/>
              <a:t> </a:t>
            </a:r>
          </a:p>
          <a:p>
            <a:endParaRPr lang="en-US" sz="2000" b="1" dirty="0"/>
          </a:p>
          <a:p>
            <a:r>
              <a:rPr lang="en-US" sz="2000" dirty="0"/>
              <a:t>Describe how you have taken advantage of a significant educational opportunity or worked to overcome an educational barrier you have faced.</a:t>
            </a:r>
          </a:p>
          <a:p>
            <a:endParaRPr lang="en-US" sz="2000" b="1" dirty="0"/>
          </a:p>
          <a:p>
            <a:r>
              <a:rPr lang="en-US" sz="2000" b="1" dirty="0"/>
              <a:t>What have you done to make your school or your community a better place?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21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7792"/>
            <a:ext cx="8229600" cy="156100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Holistic Review: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13 Factors</a:t>
            </a:r>
            <a:br>
              <a:rPr lang="en-US" dirty="0"/>
            </a:br>
            <a:r>
              <a:rPr lang="en-US" dirty="0"/>
              <a:t>Beyond grades and test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52396"/>
            <a:ext cx="4038600" cy="4434840"/>
          </a:xfrm>
        </p:spPr>
        <p:txBody>
          <a:bodyPr>
            <a:normAutofit/>
          </a:bodyPr>
          <a:lstStyle/>
          <a:p>
            <a:r>
              <a:rPr lang="en-US" sz="2000" dirty="0"/>
              <a:t>Academic GPA</a:t>
            </a:r>
          </a:p>
          <a:p>
            <a:r>
              <a:rPr lang="en-US" sz="2000" dirty="0"/>
              <a:t>Courses beyond A – G</a:t>
            </a:r>
          </a:p>
          <a:p>
            <a:r>
              <a:rPr lang="en-US" sz="2000" dirty="0"/>
              <a:t>Honors/AP/IBO</a:t>
            </a:r>
          </a:p>
          <a:p>
            <a:r>
              <a:rPr lang="en-US" sz="2000" dirty="0"/>
              <a:t>Top 9% of HS class, end of junior year</a:t>
            </a:r>
          </a:p>
          <a:p>
            <a:r>
              <a:rPr lang="en-US" sz="2000" b="1" dirty="0"/>
              <a:t>Senior Year Classes</a:t>
            </a:r>
          </a:p>
          <a:p>
            <a:r>
              <a:rPr lang="en-US" sz="2000" b="1" dirty="0"/>
              <a:t>Doing all you can with what is offered</a:t>
            </a:r>
          </a:p>
          <a:p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4840" y="2076196"/>
            <a:ext cx="4864100" cy="4511040"/>
          </a:xfrm>
        </p:spPr>
        <p:txBody>
          <a:bodyPr>
            <a:normAutofit/>
          </a:bodyPr>
          <a:lstStyle/>
          <a:p>
            <a:r>
              <a:rPr lang="en-US" sz="2000" dirty="0"/>
              <a:t>Outstanding in a subject</a:t>
            </a:r>
          </a:p>
          <a:p>
            <a:r>
              <a:rPr lang="en-US" sz="2000" dirty="0"/>
              <a:t>Outstanding projects</a:t>
            </a:r>
            <a:endParaRPr lang="en-US" sz="2000" b="1" dirty="0"/>
          </a:p>
          <a:p>
            <a:r>
              <a:rPr lang="en-US" sz="2000" b="1" dirty="0"/>
              <a:t>Marked academic improvement</a:t>
            </a:r>
          </a:p>
          <a:p>
            <a:r>
              <a:rPr lang="en-US" sz="2000" dirty="0"/>
              <a:t>Special talents/achievements </a:t>
            </a:r>
          </a:p>
          <a:p>
            <a:r>
              <a:rPr lang="en-US" sz="2000" dirty="0"/>
              <a:t>Special Projects tied w/curriculum</a:t>
            </a:r>
          </a:p>
          <a:p>
            <a:r>
              <a:rPr lang="en-US" sz="2000" b="1" dirty="0"/>
              <a:t>Accomplishments in light of tougher circumstances</a:t>
            </a:r>
          </a:p>
          <a:p>
            <a:r>
              <a:rPr lang="en-US" sz="2000" b="1" dirty="0"/>
              <a:t>Location of your school/home</a:t>
            </a:r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8369167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0" y="1219200"/>
            <a:ext cx="6589200" cy="89989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Cost of Attendance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547" y="2362200"/>
            <a:ext cx="4428745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/>
              <a:t>On Campus:</a:t>
            </a:r>
          </a:p>
          <a:p>
            <a:pPr lvl="1"/>
            <a:r>
              <a:rPr lang="en-US" sz="2200" dirty="0"/>
              <a:t>$41,300 (</a:t>
            </a:r>
            <a:r>
              <a:rPr lang="en-US" sz="2200" dirty="0" err="1"/>
              <a:t>ish</a:t>
            </a:r>
            <a:r>
              <a:rPr lang="en-US" sz="2200" dirty="0"/>
              <a:t>)</a:t>
            </a:r>
            <a:br>
              <a:rPr lang="en-US" sz="2200" dirty="0"/>
            </a:br>
            <a:endParaRPr lang="en-US" sz="2200" dirty="0"/>
          </a:p>
          <a:p>
            <a:r>
              <a:rPr lang="en-US" sz="2400" b="1" dirty="0"/>
              <a:t>Off Campus:</a:t>
            </a:r>
          </a:p>
          <a:p>
            <a:pPr lvl="1"/>
            <a:r>
              <a:rPr lang="en-US" sz="2200" dirty="0"/>
              <a:t>$37,400 (</a:t>
            </a:r>
            <a:r>
              <a:rPr lang="en-US" sz="2200" dirty="0" err="1"/>
              <a:t>ish</a:t>
            </a:r>
            <a:r>
              <a:rPr lang="en-US" sz="2200" dirty="0"/>
              <a:t>)</a:t>
            </a:r>
            <a:br>
              <a:rPr lang="en-US" sz="2200" dirty="0"/>
            </a:br>
            <a:endParaRPr lang="en-US" sz="2200" dirty="0"/>
          </a:p>
          <a:p>
            <a:r>
              <a:rPr lang="en-US" sz="2600" b="1" dirty="0"/>
              <a:t>TUITION &amp; Fees: $15,400  </a:t>
            </a:r>
          </a:p>
          <a:p>
            <a:pPr marL="393192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715000"/>
            <a:ext cx="75812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Fun Fact: “more than 55% of UC’s California undergrads pay no tuition” </a:t>
            </a:r>
            <a:r>
              <a:rPr lang="en-US" sz="1000" dirty="0">
                <a:hlinkClick r:id="rId2"/>
              </a:rPr>
              <a:t>https://admission.universityofcalifornia.edu/tuition-financial-aid/tuition-cost-of-attendance/</a:t>
            </a:r>
            <a:endParaRPr lang="en-US" sz="1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0"/>
            <a:ext cx="4336323" cy="313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26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492" y="228600"/>
            <a:ext cx="75438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Impaction (both CSU’s and UC’s)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399" y="2133600"/>
            <a:ext cx="6591985" cy="3777622"/>
          </a:xfrm>
        </p:spPr>
        <p:txBody>
          <a:bodyPr>
            <a:normAutofit/>
          </a:bodyPr>
          <a:lstStyle/>
          <a:p>
            <a:r>
              <a:rPr lang="en-US" sz="2000" dirty="0"/>
              <a:t>Impaction means that a campus receives more eligible applicants then they can accommodate and therefore must restrict enrollment to that campus (often requiring higher eligibility standards)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Impacted Campuses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Impacted Majors and Programs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Impacted Groups: (Freshman, Transfers)</a:t>
            </a:r>
          </a:p>
        </p:txBody>
      </p:sp>
    </p:spTree>
    <p:extLst>
      <p:ext uri="{BB962C8B-B14F-4D97-AF65-F5344CB8AC3E}">
        <p14:creationId xmlns:p14="http://schemas.microsoft.com/office/powerpoint/2010/main" val="6622472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229600" cy="8839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77640" y="1447800"/>
            <a:ext cx="5181600" cy="5046980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>
              <a:buFont typeface="Arial" charset="0"/>
              <a:buChar char="•"/>
            </a:pPr>
            <a:endParaRPr lang="en-US" sz="6400" dirty="0"/>
          </a:p>
          <a:p>
            <a:pPr>
              <a:buFont typeface="Arial" charset="0"/>
              <a:buChar char="•"/>
            </a:pPr>
            <a:r>
              <a:rPr lang="en-US" sz="6400" dirty="0"/>
              <a:t>Public Institutions</a:t>
            </a:r>
          </a:p>
          <a:p>
            <a:pPr>
              <a:buFont typeface="Arial" charset="0"/>
              <a:buChar char="•"/>
            </a:pPr>
            <a:r>
              <a:rPr lang="en-US" sz="6400" dirty="0"/>
              <a:t>A – G Rigorous Curriculum</a:t>
            </a:r>
          </a:p>
          <a:p>
            <a:pPr lvl="1">
              <a:buFont typeface="Arial" charset="0"/>
              <a:buChar char="•"/>
            </a:pPr>
            <a:r>
              <a:rPr lang="en-US" sz="6400" dirty="0"/>
              <a:t>GPA after 9</a:t>
            </a:r>
            <a:r>
              <a:rPr lang="en-US" sz="6400" baseline="30000" dirty="0"/>
              <a:t>th</a:t>
            </a:r>
            <a:r>
              <a:rPr lang="en-US" sz="6400" dirty="0"/>
              <a:t> Grade</a:t>
            </a:r>
          </a:p>
          <a:p>
            <a:pPr>
              <a:buFont typeface="Arial" charset="0"/>
              <a:buChar char="•"/>
            </a:pPr>
            <a:r>
              <a:rPr lang="en-US" sz="6400" dirty="0"/>
              <a:t>ACT or SAT exams for placement</a:t>
            </a:r>
          </a:p>
          <a:p>
            <a:pPr>
              <a:buFont typeface="Arial" charset="0"/>
              <a:buChar char="•"/>
            </a:pPr>
            <a:r>
              <a:rPr lang="en-US" sz="6400" dirty="0"/>
              <a:t>Offers Bachelors, Masters, and Professional Degrees</a:t>
            </a:r>
          </a:p>
          <a:p>
            <a:pPr>
              <a:buFont typeface="Arial" charset="0"/>
              <a:buChar char="•"/>
            </a:pPr>
            <a:r>
              <a:rPr lang="en-US" sz="6400" dirty="0"/>
              <a:t>Have impacted/closed majors at some campuses</a:t>
            </a:r>
          </a:p>
          <a:p>
            <a:pPr>
              <a:buFont typeface="Arial" charset="0"/>
              <a:buChar char="•"/>
            </a:pPr>
            <a:r>
              <a:rPr lang="en-US" sz="6400" dirty="0"/>
              <a:t>Only have to fill out one application for all 23 CSU’s or 10 UC’s.  (Fee’s apply to each)</a:t>
            </a:r>
          </a:p>
          <a:p>
            <a:pPr>
              <a:buFont typeface="Arial" charset="0"/>
              <a:buChar char="•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316" y="3940810"/>
            <a:ext cx="1722120" cy="1722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47" y="2399601"/>
            <a:ext cx="3589901" cy="116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3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81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12773"/>
            <a:ext cx="4648200" cy="43388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endParaRPr lang="en-US" sz="4400" dirty="0"/>
          </a:p>
          <a:p>
            <a:pPr>
              <a:buFont typeface="Arial" charset="0"/>
              <a:buChar char="•"/>
            </a:pPr>
            <a:r>
              <a:rPr lang="en-US" sz="4400" dirty="0"/>
              <a:t>The Application Process</a:t>
            </a:r>
          </a:p>
          <a:p>
            <a:pPr>
              <a:buFont typeface="Arial" charset="0"/>
              <a:buChar char="•"/>
            </a:pPr>
            <a:r>
              <a:rPr lang="en-US" sz="4400" dirty="0"/>
              <a:t>The Cost of Attendance</a:t>
            </a:r>
          </a:p>
          <a:p>
            <a:pPr>
              <a:buFont typeface="Arial" charset="0"/>
              <a:buChar char="•"/>
            </a:pPr>
            <a:r>
              <a:rPr lang="en-US" sz="4400" dirty="0"/>
              <a:t>Holistic Review (UC)</a:t>
            </a:r>
          </a:p>
          <a:p>
            <a:pPr marL="393192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096512"/>
            <a:ext cx="3883848" cy="1261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665" y="1995032"/>
            <a:ext cx="1725318" cy="17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64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415" y="-29308"/>
            <a:ext cx="7680960" cy="1371600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of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362200"/>
            <a:ext cx="5108574" cy="513572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>
                <a:hlinkClick r:id="rId2"/>
              </a:rPr>
              <a:t>www.assist.org</a:t>
            </a:r>
            <a:r>
              <a:rPr lang="en-US" sz="2400" dirty="0"/>
              <a:t>  (A – G)</a:t>
            </a:r>
          </a:p>
          <a:p>
            <a:r>
              <a:rPr lang="en-US" sz="2400" dirty="0">
                <a:hlinkClick r:id="rId3"/>
              </a:rPr>
              <a:t>www.calstateapply.edu</a:t>
            </a:r>
            <a:r>
              <a:rPr lang="en-US" sz="2400" dirty="0"/>
              <a:t> (Apply)</a:t>
            </a:r>
          </a:p>
          <a:p>
            <a:r>
              <a:rPr lang="en-US" sz="2400" dirty="0">
                <a:hlinkClick r:id="rId4"/>
              </a:rPr>
              <a:t>www.universityofcalifornia.edu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(Apply)</a:t>
            </a:r>
          </a:p>
          <a:p>
            <a:r>
              <a:rPr lang="en-US" sz="2400" dirty="0">
                <a:hlinkClick r:id="rId5"/>
              </a:rPr>
              <a:t>www.fafsa.gov</a:t>
            </a:r>
            <a:r>
              <a:rPr lang="en-US" sz="2400" dirty="0"/>
              <a:t> (Free Money)</a:t>
            </a:r>
          </a:p>
          <a:p>
            <a:r>
              <a:rPr lang="en-US" sz="2400" dirty="0">
                <a:hlinkClick r:id="rId6"/>
              </a:rPr>
              <a:t>www.actstudent.org</a:t>
            </a:r>
            <a:r>
              <a:rPr lang="en-US" sz="2400" dirty="0"/>
              <a:t> (ACT)</a:t>
            </a:r>
          </a:p>
          <a:p>
            <a:r>
              <a:rPr lang="en-US" sz="2400" dirty="0">
                <a:hlinkClick r:id="rId7"/>
              </a:rPr>
              <a:t>www.collegeboard.org</a:t>
            </a:r>
            <a:r>
              <a:rPr lang="en-US" sz="2400" dirty="0"/>
              <a:t> (SAT)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773" y="4333559"/>
            <a:ext cx="3671887" cy="11930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388" y="2594323"/>
            <a:ext cx="1438656" cy="14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4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80960" cy="100818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 of CSU’s and UC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0625" y="2362200"/>
            <a:ext cx="6591985" cy="4234822"/>
          </a:xfrm>
        </p:spPr>
        <p:txBody>
          <a:bodyPr>
            <a:normAutofit/>
          </a:bodyPr>
          <a:lstStyle/>
          <a:p>
            <a:r>
              <a:rPr lang="en-US" b="1" dirty="0"/>
              <a:t>What are the UC/CSU Systems?</a:t>
            </a:r>
          </a:p>
          <a:p>
            <a:r>
              <a:rPr lang="en-US" dirty="0"/>
              <a:t>What can I do now to be eligible?</a:t>
            </a:r>
          </a:p>
          <a:p>
            <a:r>
              <a:rPr lang="en-US" dirty="0"/>
              <a:t>What are the application deadlines?</a:t>
            </a:r>
          </a:p>
          <a:p>
            <a:r>
              <a:rPr lang="en-US" dirty="0"/>
              <a:t>What does it cost?</a:t>
            </a:r>
          </a:p>
          <a:p>
            <a:r>
              <a:rPr lang="en-US" dirty="0"/>
              <a:t>What does “impaction” mean?</a:t>
            </a:r>
          </a:p>
          <a:p>
            <a:r>
              <a:rPr lang="en-US" dirty="0"/>
              <a:t>What are the similarities?</a:t>
            </a:r>
          </a:p>
          <a:p>
            <a:r>
              <a:rPr lang="en-US" dirty="0"/>
              <a:t>What are the differences?</a:t>
            </a:r>
          </a:p>
          <a:p>
            <a:r>
              <a:rPr lang="en-US" dirty="0"/>
              <a:t>What resources are out there?</a:t>
            </a:r>
          </a:p>
          <a:p>
            <a:r>
              <a:rPr lang="en-US" dirty="0"/>
              <a:t>What questions do you have?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413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Yourself…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133600"/>
            <a:ext cx="7724404" cy="3777622"/>
          </a:xfrm>
        </p:spPr>
        <p:txBody>
          <a:bodyPr/>
          <a:lstStyle/>
          <a:p>
            <a:r>
              <a:rPr lang="en-US" sz="2400" dirty="0"/>
              <a:t>Am I on the A – G college prep track?</a:t>
            </a:r>
          </a:p>
          <a:p>
            <a:r>
              <a:rPr lang="en-US" sz="2400" dirty="0"/>
              <a:t>Whose responsibility is it to make sure I am?</a:t>
            </a:r>
          </a:p>
          <a:p>
            <a:r>
              <a:rPr lang="en-US" sz="2400" dirty="0"/>
              <a:t>What if I have a “D” grade on my transcript in an </a:t>
            </a:r>
            <a:br>
              <a:rPr lang="en-US" sz="2400" dirty="0"/>
            </a:br>
            <a:r>
              <a:rPr lang="en-US" sz="2400" dirty="0"/>
              <a:t>A – G  course?</a:t>
            </a:r>
          </a:p>
          <a:p>
            <a:r>
              <a:rPr lang="en-US" sz="2400" dirty="0"/>
              <a:t>Who can I go to for guidance and assistance?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WHERE CAN YOU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408333" cy="3886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High School Counselor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AVID/</a:t>
            </a:r>
            <a:r>
              <a:rPr lang="en-US" sz="2000" dirty="0" err="1"/>
              <a:t>TRiO</a:t>
            </a:r>
            <a:r>
              <a:rPr lang="en-US" sz="2000" dirty="0"/>
              <a:t>/</a:t>
            </a:r>
            <a:r>
              <a:rPr lang="en-US" sz="2000" dirty="0" err="1"/>
              <a:t>CalSOAP</a:t>
            </a:r>
            <a:endParaRPr lang="en-US" sz="20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High School Teachers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The colleges in your area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The internets, specific campus website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Me! (Gema) 707-826-3576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AND……..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6146" name="Picture 2" descr="Image result for eye glasses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8600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400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MORE COOL WEBSITE!!!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600" b="1" dirty="0">
                <a:hlinkClick r:id="" action="ppaction://noaction"/>
              </a:rPr>
              <a:t>www.californiacolleges.edu</a:t>
            </a:r>
            <a:endParaRPr lang="en-US" sz="8600" b="1" dirty="0"/>
          </a:p>
          <a:p>
            <a:pPr marL="0" indent="0" algn="ctr">
              <a:buNone/>
            </a:pPr>
            <a:endParaRPr lang="en-US" sz="5500" dirty="0"/>
          </a:p>
          <a:p>
            <a:pPr lvl="1"/>
            <a:r>
              <a:rPr lang="en-US" sz="7200" b="1" dirty="0"/>
              <a:t>Career Planning</a:t>
            </a:r>
          </a:p>
          <a:p>
            <a:pPr lvl="2"/>
            <a:r>
              <a:rPr lang="en-US" sz="7200" dirty="0"/>
              <a:t>Explore Careers and Job Outlooks</a:t>
            </a:r>
          </a:p>
          <a:p>
            <a:pPr lvl="1"/>
            <a:r>
              <a:rPr lang="en-US" sz="7200" b="1" dirty="0"/>
              <a:t>High School Planning</a:t>
            </a:r>
          </a:p>
          <a:p>
            <a:pPr lvl="2"/>
            <a:r>
              <a:rPr lang="en-US" sz="7200" dirty="0"/>
              <a:t>Planning timeline, How to succeed in High School</a:t>
            </a:r>
          </a:p>
          <a:p>
            <a:pPr lvl="1"/>
            <a:r>
              <a:rPr lang="en-US" sz="7200" b="1" dirty="0"/>
              <a:t>College Planning</a:t>
            </a:r>
          </a:p>
          <a:p>
            <a:pPr lvl="2"/>
            <a:r>
              <a:rPr lang="en-US" sz="7200" dirty="0"/>
              <a:t>Explore Schools, Programs, Majors, and test prep</a:t>
            </a:r>
          </a:p>
          <a:p>
            <a:pPr lvl="1"/>
            <a:r>
              <a:rPr lang="en-US" sz="7200" b="1" dirty="0"/>
              <a:t>Financial Aid Planning</a:t>
            </a:r>
          </a:p>
          <a:p>
            <a:pPr lvl="2"/>
            <a:r>
              <a:rPr lang="en-US" sz="7200" dirty="0"/>
              <a:t>Scholarships, Grants, etc…</a:t>
            </a:r>
          </a:p>
          <a:p>
            <a:pPr lvl="1"/>
            <a:r>
              <a:rPr lang="en-US" sz="7200" b="1" dirty="0"/>
              <a:t>Your Portfolio  </a:t>
            </a:r>
          </a:p>
          <a:p>
            <a:pPr lvl="2"/>
            <a:r>
              <a:rPr lang="en-US" sz="7200" dirty="0"/>
              <a:t>Tools and Resources appropriate to YOU.</a:t>
            </a:r>
          </a:p>
        </p:txBody>
      </p:sp>
    </p:spTree>
    <p:extLst>
      <p:ext uri="{BB962C8B-B14F-4D97-AF65-F5344CB8AC3E}">
        <p14:creationId xmlns:p14="http://schemas.microsoft.com/office/powerpoint/2010/main" val="11249776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6589200" cy="899890"/>
          </a:xfrm>
          <a:extLst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dirty="0"/>
              <a:t>	  </a:t>
            </a:r>
            <a:br>
              <a:rPr lang="en-US" sz="6600" dirty="0"/>
            </a:br>
            <a:r>
              <a:rPr lang="en-US" sz="6600" dirty="0"/>
              <a:t>   </a:t>
            </a:r>
            <a:r>
              <a:rPr lang="en-US" sz="7200" b="1" dirty="0"/>
              <a:t>Questions?</a:t>
            </a:r>
          </a:p>
        </p:txBody>
      </p:sp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457200" y="2209800"/>
            <a:ext cx="7543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+mn-lt"/>
              </a:rPr>
              <a:t>HSU TRiO Upward Bound</a:t>
            </a:r>
          </a:p>
          <a:p>
            <a:pPr algn="ctr" eaLnBrk="1" hangingPunct="1"/>
            <a:r>
              <a:rPr lang="en-US" altLang="en-US" sz="2400" dirty="0">
                <a:latin typeface="+mn-lt"/>
              </a:rPr>
              <a:t>Gema Quiroz-Torres 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gema@humboldt.edu</a:t>
            </a:r>
          </a:p>
          <a:p>
            <a:pPr algn="ctr" eaLnBrk="1" hangingPunct="1"/>
            <a:endParaRPr lang="en-US" altLang="en-US" sz="2400" dirty="0">
              <a:latin typeface="+mn-lt"/>
            </a:endParaRPr>
          </a:p>
          <a:p>
            <a:pPr algn="ctr" eaLnBrk="1" hangingPunct="1"/>
            <a:r>
              <a:rPr lang="en-US" altLang="en-US" sz="2400" dirty="0" err="1">
                <a:latin typeface="+mn-lt"/>
              </a:rPr>
              <a:t>NorthCoast</a:t>
            </a:r>
            <a:r>
              <a:rPr lang="en-US" altLang="en-US" sz="2400" dirty="0">
                <a:latin typeface="+mn-lt"/>
              </a:rPr>
              <a:t> Cal-SOAP </a:t>
            </a:r>
          </a:p>
          <a:p>
            <a:pPr algn="ctr"/>
            <a:r>
              <a:rPr lang="en-US" altLang="en-US" sz="2400" dirty="0">
                <a:latin typeface="+mn-lt"/>
              </a:rPr>
              <a:t>(707) 441-2006 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/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https://hcoe.org/college-expo/</a:t>
            </a:r>
          </a:p>
        </p:txBody>
      </p:sp>
      <p:pic>
        <p:nvPicPr>
          <p:cNvPr id="4098" name="Picture 2" descr="Image result for thinking emoj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90800"/>
            <a:ext cx="198119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36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762" y="819075"/>
            <a:ext cx="6589200" cy="128089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Sate University (CSU’s)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7" descr="campus_map_csu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40123" y="2171700"/>
            <a:ext cx="332605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5800" y="2057400"/>
            <a:ext cx="4114800" cy="4586510"/>
          </a:xfrm>
        </p:spPr>
        <p:txBody>
          <a:bodyPr/>
          <a:lstStyle/>
          <a:p>
            <a:r>
              <a:rPr lang="en-US" b="1" dirty="0"/>
              <a:t>23 Campuses </a:t>
            </a:r>
          </a:p>
          <a:p>
            <a:r>
              <a:rPr lang="en-US" b="1" dirty="0"/>
              <a:t>“4 Year” Programs and Post Bac.</a:t>
            </a:r>
          </a:p>
          <a:p>
            <a:pPr lvl="1"/>
            <a:r>
              <a:rPr lang="en-US" dirty="0"/>
              <a:t>Bachelors’ of Arts and Science</a:t>
            </a:r>
          </a:p>
          <a:p>
            <a:pPr lvl="1"/>
            <a:r>
              <a:rPr lang="en-US" dirty="0"/>
              <a:t>Masters Degrees</a:t>
            </a:r>
          </a:p>
          <a:p>
            <a:pPr lvl="1"/>
            <a:r>
              <a:rPr lang="en-US" dirty="0"/>
              <a:t>Teaching Credentials</a:t>
            </a:r>
          </a:p>
          <a:p>
            <a:r>
              <a:rPr lang="en-US" b="1" dirty="0"/>
              <a:t>Requirements</a:t>
            </a:r>
          </a:p>
          <a:p>
            <a:pPr lvl="1"/>
            <a:r>
              <a:rPr lang="en-US" dirty="0"/>
              <a:t>A-G Subject Req.</a:t>
            </a:r>
          </a:p>
          <a:p>
            <a:pPr lvl="1"/>
            <a:r>
              <a:rPr lang="en-US" dirty="0"/>
              <a:t>GPA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380" y="6110510"/>
            <a:ext cx="7928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First CSU…. San Jose State! Built in 1857 Go Spartans!  </a:t>
            </a:r>
          </a:p>
        </p:txBody>
      </p:sp>
    </p:spTree>
    <p:extLst>
      <p:ext uri="{BB962C8B-B14F-4D97-AF65-F5344CB8AC3E}">
        <p14:creationId xmlns:p14="http://schemas.microsoft.com/office/powerpoint/2010/main" val="33135869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Eligibility Criteria for CSU’s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0400" y="1981200"/>
            <a:ext cx="5486400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Eligibility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A – G coursework (15 units)</a:t>
            </a:r>
            <a:br>
              <a:rPr lang="en-US" sz="1800" dirty="0"/>
            </a:br>
            <a:r>
              <a:rPr lang="en-US" sz="1800" dirty="0"/>
              <a:t>Grades in A – G courses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GPA: Grades in A-G courses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High School Graduation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3.0 GPA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Impacted majors may exist on some campuses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ACT/SAT test to determine placement (no longer used for admissions)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48025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040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09600" y="164784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 the A-G’s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86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200" dirty="0"/>
              <a:t>To be eligible for UC’s and CSU’s you</a:t>
            </a:r>
            <a:r>
              <a:rPr lang="en-US" altLang="en-US" sz="2200" b="1" dirty="0"/>
              <a:t> NEED </a:t>
            </a:r>
            <a:r>
              <a:rPr lang="en-US" altLang="en-US" sz="2200" dirty="0"/>
              <a:t>these classes: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20108761"/>
              </p:ext>
            </p:extLst>
          </p:nvPr>
        </p:nvGraphicFramePr>
        <p:xfrm>
          <a:off x="762000" y="1448116"/>
          <a:ext cx="7772400" cy="510508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1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Letter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Required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Years Recommended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History/Social Sciences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English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Mathematics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Laboratory Sciences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Language Other Than English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Visual and Performing Arts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College-Preparatory Electives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455" name="AutoShape 71"/>
          <p:cNvSpPr>
            <a:spLocks noChangeArrowheads="1"/>
          </p:cNvSpPr>
          <p:nvPr/>
        </p:nvSpPr>
        <p:spPr bwMode="auto">
          <a:xfrm>
            <a:off x="762000" y="1447800"/>
            <a:ext cx="7772400" cy="5105400"/>
          </a:xfrm>
          <a:prstGeom prst="roundRect">
            <a:avLst>
              <a:gd name="adj" fmla="val 2361"/>
            </a:avLst>
          </a:prstGeom>
          <a:noFill/>
          <a:ln w="44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645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/>
              <a:t>Knowing the test requirement: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 OR ACT???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2286000"/>
            <a:ext cx="4216400" cy="44348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ACT TEST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hlinkClick r:id="rId2"/>
              </a:rPr>
              <a:t>www.actstudent.org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ACT Essay: Optional</a:t>
            </a:r>
            <a:br>
              <a:rPr lang="en-US" sz="2400" dirty="0"/>
            </a:br>
            <a:r>
              <a:rPr lang="en-US" sz="2400" dirty="0"/>
              <a:t>(always recommended)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057400"/>
            <a:ext cx="4495800" cy="44348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SAT TEST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hlinkClick r:id="rId3"/>
              </a:rPr>
              <a:t>www.collegeboard.org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SAT Essay: Optional (always recommended)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7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99171"/>
            <a:ext cx="7680960" cy="990600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CSU 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103120"/>
            <a:ext cx="4800600" cy="3931920"/>
          </a:xfrm>
        </p:spPr>
        <p:txBody>
          <a:bodyPr>
            <a:normAutofit/>
          </a:bodyPr>
          <a:lstStyle/>
          <a:p>
            <a:r>
              <a:rPr lang="en-US" sz="2800" dirty="0"/>
              <a:t>www.calstateapply.edu</a:t>
            </a:r>
          </a:p>
          <a:p>
            <a:r>
              <a:rPr lang="en-US" sz="2800" dirty="0"/>
              <a:t>Oct. 1</a:t>
            </a:r>
            <a:r>
              <a:rPr lang="en-US" sz="2800" baseline="30000" dirty="0"/>
              <a:t>st</a:t>
            </a:r>
            <a:r>
              <a:rPr lang="en-US" sz="2800" dirty="0"/>
              <a:t> – </a:t>
            </a:r>
            <a:r>
              <a:rPr lang="en-US" sz="2800" b="1" dirty="0"/>
              <a:t>Nov. 30</a:t>
            </a:r>
            <a:r>
              <a:rPr lang="en-US" sz="2800" b="1" baseline="30000" dirty="0"/>
              <a:t>th</a:t>
            </a:r>
            <a:endParaRPr lang="en-US" sz="2800" b="1" dirty="0"/>
          </a:p>
          <a:p>
            <a:r>
              <a:rPr lang="en-US" sz="2800" dirty="0"/>
              <a:t>Take ACT/SAT by </a:t>
            </a:r>
          </a:p>
          <a:p>
            <a:pPr marL="0" indent="0">
              <a:buNone/>
            </a:pPr>
            <a:r>
              <a:rPr lang="en-US" sz="2800" dirty="0"/>
              <a:t>    December of your </a:t>
            </a:r>
          </a:p>
          <a:p>
            <a:pPr marL="0" indent="0">
              <a:buNone/>
            </a:pPr>
            <a:r>
              <a:rPr lang="en-US" sz="2800" dirty="0"/>
              <a:t>    Senior year</a:t>
            </a:r>
          </a:p>
        </p:txBody>
      </p:sp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81200"/>
            <a:ext cx="416109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312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Cost of Attendance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05000"/>
            <a:ext cx="3886200" cy="4358640"/>
          </a:xfrm>
        </p:spPr>
        <p:txBody>
          <a:bodyPr>
            <a:noAutofit/>
          </a:bodyPr>
          <a:lstStyle/>
          <a:p>
            <a:r>
              <a:rPr lang="en-US" sz="2400" b="1" dirty="0"/>
              <a:t>On Campus:</a:t>
            </a:r>
          </a:p>
          <a:p>
            <a:pPr lvl="1"/>
            <a:r>
              <a:rPr lang="en-US" sz="2200" dirty="0"/>
              <a:t> $26,500 (</a:t>
            </a:r>
            <a:r>
              <a:rPr lang="en-US" sz="2200" dirty="0" err="1"/>
              <a:t>ish</a:t>
            </a:r>
            <a:r>
              <a:rPr lang="en-US" sz="2200" dirty="0"/>
              <a:t>)</a:t>
            </a:r>
            <a:endParaRPr lang="en-US" sz="2000" dirty="0"/>
          </a:p>
          <a:p>
            <a:r>
              <a:rPr lang="en-US" sz="2400" b="1" dirty="0"/>
              <a:t>Off Campus</a:t>
            </a:r>
          </a:p>
          <a:p>
            <a:pPr lvl="1"/>
            <a:r>
              <a:rPr lang="en-US" sz="2200" dirty="0"/>
              <a:t>$27,700 (</a:t>
            </a:r>
            <a:r>
              <a:rPr lang="en-US" sz="2200" dirty="0" err="1"/>
              <a:t>ish</a:t>
            </a:r>
            <a:r>
              <a:rPr lang="en-US" sz="2200" dirty="0"/>
              <a:t>)</a:t>
            </a:r>
            <a:endParaRPr lang="en-US" sz="2000" dirty="0"/>
          </a:p>
          <a:p>
            <a:r>
              <a:rPr lang="en-US" sz="2400" b="1" dirty="0"/>
              <a:t>With Parents </a:t>
            </a:r>
          </a:p>
          <a:p>
            <a:pPr lvl="1"/>
            <a:r>
              <a:rPr lang="en-US" sz="2200" dirty="0"/>
              <a:t>$18,800 (</a:t>
            </a:r>
            <a:r>
              <a:rPr lang="en-US" sz="2200" dirty="0" err="1"/>
              <a:t>ish</a:t>
            </a:r>
            <a:r>
              <a:rPr lang="en-US" sz="2200" dirty="0"/>
              <a:t>)</a:t>
            </a:r>
            <a:endParaRPr lang="en-US" sz="2000" dirty="0"/>
          </a:p>
          <a:p>
            <a:r>
              <a:rPr lang="en-US" sz="2400" b="1" dirty="0"/>
              <a:t>Tuition:  $7,300 (</a:t>
            </a:r>
            <a:r>
              <a:rPr lang="en-US" sz="2400" b="1" dirty="0" err="1"/>
              <a:t>ish</a:t>
            </a:r>
            <a:r>
              <a:rPr lang="en-US" sz="2400" b="1" dirty="0"/>
              <a:t>)</a:t>
            </a:r>
          </a:p>
        </p:txBody>
      </p:sp>
      <p:pic>
        <p:nvPicPr>
          <p:cNvPr id="1028" name="Picture 4" descr="Image result for money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2482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452" y="838200"/>
            <a:ext cx="6589200" cy="128089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California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(UC’s)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09600" y="2119090"/>
            <a:ext cx="4132052" cy="4267200"/>
          </a:xfrm>
        </p:spPr>
        <p:txBody>
          <a:bodyPr>
            <a:normAutofit/>
          </a:bodyPr>
          <a:lstStyle/>
          <a:p>
            <a:r>
              <a:rPr lang="en-US" b="1" dirty="0"/>
              <a:t>10 Campuses</a:t>
            </a:r>
          </a:p>
          <a:p>
            <a:pPr lvl="1"/>
            <a:r>
              <a:rPr lang="en-US" dirty="0"/>
              <a:t>9 for Undergraduates</a:t>
            </a:r>
          </a:p>
          <a:p>
            <a:r>
              <a:rPr lang="en-US" b="1" dirty="0"/>
              <a:t>“4 Year” Programs &amp; Post Bac. </a:t>
            </a:r>
          </a:p>
          <a:p>
            <a:pPr lvl="1"/>
            <a:r>
              <a:rPr lang="en-US" dirty="0"/>
              <a:t>Bachelor’s of Arts &amp; Science </a:t>
            </a:r>
          </a:p>
          <a:p>
            <a:pPr lvl="1"/>
            <a:r>
              <a:rPr lang="en-US" dirty="0"/>
              <a:t>Master’s Degrees</a:t>
            </a:r>
          </a:p>
          <a:p>
            <a:pPr lvl="1"/>
            <a:r>
              <a:rPr lang="en-US" dirty="0"/>
              <a:t>Doctorate Degrees </a:t>
            </a:r>
          </a:p>
          <a:p>
            <a:r>
              <a:rPr lang="en-US" b="1" dirty="0"/>
              <a:t>Requirements</a:t>
            </a:r>
          </a:p>
          <a:p>
            <a:pPr lvl="1"/>
            <a:r>
              <a:rPr lang="en-US" dirty="0"/>
              <a:t>A-G Subject Requirements </a:t>
            </a:r>
          </a:p>
          <a:p>
            <a:pPr lvl="1"/>
            <a:r>
              <a:rPr lang="en-US" dirty="0"/>
              <a:t>GPA </a:t>
            </a:r>
          </a:p>
          <a:p>
            <a:pPr lvl="1"/>
            <a:r>
              <a:rPr lang="en-US" dirty="0"/>
              <a:t>Graduation</a:t>
            </a:r>
          </a:p>
        </p:txBody>
      </p:sp>
      <p:pic>
        <p:nvPicPr>
          <p:cNvPr id="1038" name="Picture 14" descr="Image result for map of uc's in califor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19127"/>
            <a:ext cx="3752850" cy="366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690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5431</TotalTime>
  <Words>1079</Words>
  <Application>Microsoft Office PowerPoint</Application>
  <PresentationFormat>On-screen Show (4:3)</PresentationFormat>
  <Paragraphs>216</Paragraphs>
  <Slides>23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Gothic</vt:lpstr>
      <vt:lpstr>Courier New</vt:lpstr>
      <vt:lpstr>Trebuchet MS</vt:lpstr>
      <vt:lpstr>Wingdings</vt:lpstr>
      <vt:lpstr>Wingdings 2</vt:lpstr>
      <vt:lpstr>Quotable</vt:lpstr>
      <vt:lpstr>Overview: California State University &amp; University of California Systems  (CSU’s &amp; UC’s)  </vt:lpstr>
      <vt:lpstr>Overview of CSU’s and UC</vt:lpstr>
      <vt:lpstr>California Sate University (CSU’s)  </vt:lpstr>
      <vt:lpstr>Eligibility Criteria for CSU’s</vt:lpstr>
      <vt:lpstr>PowerPoint Presentation</vt:lpstr>
      <vt:lpstr>Knowing the test requirement: SAT OR ACT???</vt:lpstr>
      <vt:lpstr>CSU Application Process</vt:lpstr>
      <vt:lpstr>Average Cost of Attendance </vt:lpstr>
      <vt:lpstr>University of California (UC’s)  </vt:lpstr>
      <vt:lpstr>Eligibility Criteria for UC’s</vt:lpstr>
      <vt:lpstr>UC Application Process</vt:lpstr>
      <vt:lpstr>Personal Insight Questions (PIQ’s)</vt:lpstr>
      <vt:lpstr>3 examples (out of 8)</vt:lpstr>
      <vt:lpstr>Holistic Review: 13 Factors Beyond grades and test scores</vt:lpstr>
      <vt:lpstr>Average Cost of Attendance </vt:lpstr>
      <vt:lpstr>Impaction (both CSU’s and UC’s)</vt:lpstr>
      <vt:lpstr>Similarities </vt:lpstr>
      <vt:lpstr>Differences</vt:lpstr>
      <vt:lpstr>List of Resources</vt:lpstr>
      <vt:lpstr>Ask Yourself…</vt:lpstr>
      <vt:lpstr>WHERE CAN YOU GO?</vt:lpstr>
      <vt:lpstr>ONE MORE COOL WEBSITE!!!</vt:lpstr>
      <vt:lpstr>     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 California State University Systems (CSU’s)</dc:title>
  <dc:creator>Jennifer C. Dyke</dc:creator>
  <cp:lastModifiedBy>gq4</cp:lastModifiedBy>
  <cp:revision>99</cp:revision>
  <cp:lastPrinted>2014-09-23T15:39:09Z</cp:lastPrinted>
  <dcterms:created xsi:type="dcterms:W3CDTF">2006-08-16T00:00:00Z</dcterms:created>
  <dcterms:modified xsi:type="dcterms:W3CDTF">2022-09-13T20:19:36Z</dcterms:modified>
</cp:coreProperties>
</file>