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92" r:id="rId4"/>
    <p:sldId id="257" r:id="rId5"/>
    <p:sldId id="293" r:id="rId6"/>
    <p:sldId id="294" r:id="rId7"/>
    <p:sldId id="296" r:id="rId8"/>
    <p:sldId id="282" r:id="rId9"/>
    <p:sldId id="298" r:id="rId10"/>
    <p:sldId id="284" r:id="rId11"/>
    <p:sldId id="285" r:id="rId12"/>
    <p:sldId id="295" r:id="rId13"/>
    <p:sldId id="262" r:id="rId14"/>
    <p:sldId id="269" r:id="rId15"/>
    <p:sldId id="30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28"/>
  </p:normalViewPr>
  <p:slideViewPr>
    <p:cSldViewPr snapToGrid="0" snapToObjects="1">
      <p:cViewPr varScale="1">
        <p:scale>
          <a:sx n="90" d="100"/>
          <a:sy n="90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ED9EA-E56C-4FB4-AA72-A2C875A194F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1306-CE48-42F7-87B0-D0C193D49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3033E2F-351E-041B-6D0D-27F5D92B55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254FEA6-D435-BFF0-D6BC-5536EE291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Transfer Admission Guarantee—Only for select campus. 6 campuses offers Davis, Irvine, Merced, Riverside, Santa Barbara &amp; Santa Cruz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C3CB779-CFE0-9958-A684-87A0370B5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82DB631-2639-42CD-8C19-985005E8CC5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185825-66E5-6F46-B4B1-7A1DCB66E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947" y="1604469"/>
            <a:ext cx="5071966" cy="19334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Overview: </a:t>
            </a:r>
            <a:b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California Community Colleges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3D77C-B0EB-1D45-AA3F-832399A9C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1793" y="3926434"/>
            <a:ext cx="4513252" cy="1933463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How to get started at 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College of the Redwoods!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99DE595-93FC-BE4C-9654-F21BF95626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6" r="-3" b="6262"/>
          <a:stretch/>
        </p:blipFill>
        <p:spPr>
          <a:xfrm>
            <a:off x="1226221" y="1260465"/>
            <a:ext cx="4709339" cy="41785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7609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91B345-CE45-34F1-C128-11E11184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8" y="1082827"/>
            <a:ext cx="10674664" cy="4692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3CB57-FE72-5228-0AE4-5E5FF6544AF0}"/>
              </a:ext>
            </a:extLst>
          </p:cNvPr>
          <p:cNvSpPr txBox="1"/>
          <p:nvPr/>
        </p:nvSpPr>
        <p:spPr>
          <a:xfrm>
            <a:off x="4284118" y="621162"/>
            <a:ext cx="3623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 Application Process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150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8D030-AF93-9C20-06D1-E0D4BD8F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06" r="1" b="4149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E65300-842E-385B-6C1A-504BBE2F0A40}"/>
              </a:ext>
            </a:extLst>
          </p:cNvPr>
          <p:cNvSpPr/>
          <p:nvPr/>
        </p:nvSpPr>
        <p:spPr>
          <a:xfrm rot="10800000">
            <a:off x="7905734" y="3246711"/>
            <a:ext cx="841972" cy="4223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283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E95CED-AB47-EC8D-BA67-BEA41FD6E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4" y="1009765"/>
            <a:ext cx="10940355" cy="483847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6D50146-8374-AD90-B891-8A3BB74C20D5}"/>
              </a:ext>
            </a:extLst>
          </p:cNvPr>
          <p:cNvSpPr/>
          <p:nvPr/>
        </p:nvSpPr>
        <p:spPr>
          <a:xfrm>
            <a:off x="4340040" y="4719786"/>
            <a:ext cx="841972" cy="4223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474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trees with pink flowers&#10;&#10;Description automatically generated with medium confidence">
            <a:extLst>
              <a:ext uri="{FF2B5EF4-FFF2-40B4-BE49-F238E27FC236}">
                <a16:creationId xmlns:a16="http://schemas.microsoft.com/office/drawing/2014/main" id="{660F8DFD-8B5C-E64A-928F-EC6FD8EA0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962" b="127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59E8E-953C-B749-A514-810C8C87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6348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Estimated Costs of Attending CR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807ED-606E-7D88-09B2-34FFF7940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1479" y="2489465"/>
            <a:ext cx="4124802" cy="34624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168E8E-304D-D2F8-2830-87E0D3909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21" y="2489466"/>
            <a:ext cx="4057324" cy="34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72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13" name="Group 2151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514" name="Picture 2151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515" name="Rectangle 2151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1516" name="Picture 2151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517" name="Picture 2151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1506" name="Title 1">
            <a:extLst>
              <a:ext uri="{FF2B5EF4-FFF2-40B4-BE49-F238E27FC236}">
                <a16:creationId xmlns:a16="http://schemas.microsoft.com/office/drawing/2014/main" id="{2AADF0BC-C13E-75F9-403C-22055E20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0"/>
            <a:ext cx="3660056" cy="1325373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en-US" alt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Ask Yourself</a:t>
            </a:r>
          </a:p>
        </p:txBody>
      </p:sp>
      <p:cxnSp>
        <p:nvCxnSpPr>
          <p:cNvPr id="21519" name="Straight Connector 2151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B929-EE1A-1923-80A3-9EF8FFC1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46" y="2479125"/>
            <a:ext cx="4445166" cy="3382094"/>
          </a:xfrm>
        </p:spPr>
        <p:txBody>
          <a:bodyPr rtlCol="0">
            <a:normAutofit/>
          </a:bodyPr>
          <a:lstStyle/>
          <a:p>
            <a:pPr marL="0" indent="0" algn="ctr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Where can I go for guidance and assistance </a:t>
            </a:r>
          </a:p>
          <a:p>
            <a:pPr marL="0" indent="0" algn="ctr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 the college and career application process?</a:t>
            </a:r>
          </a:p>
          <a:p>
            <a:pPr marL="640080" lvl="1" indent="-246888" algn="ctr"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High School Counselor</a:t>
            </a:r>
          </a:p>
          <a:p>
            <a:pPr marL="640080" lvl="1" indent="-246888" algn="ctr"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AVID/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TRiO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CalSOAP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40080" lvl="1" indent="-246888" algn="ctr"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High School Teachers</a:t>
            </a:r>
          </a:p>
          <a:p>
            <a:pPr marL="640080" lvl="1" indent="-246888" algn="ctr"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colleges in your area</a:t>
            </a:r>
          </a:p>
          <a:p>
            <a:pPr marL="640080" lvl="1" indent="-246888" algn="ctr"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internets, college websites</a:t>
            </a:r>
          </a:p>
          <a:p>
            <a:pPr marL="640080" lvl="1" indent="-246888" algn="ctr"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Me! (Christina – 707-476-4301)</a:t>
            </a:r>
          </a:p>
          <a:p>
            <a:pPr marL="640080" lvl="1" indent="-246888" algn="ctr"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AND……..</a:t>
            </a:r>
          </a:p>
          <a:p>
            <a:pPr marL="0" indent="0" algn="ctr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600" dirty="0"/>
          </a:p>
        </p:txBody>
      </p:sp>
      <p:pic>
        <p:nvPicPr>
          <p:cNvPr id="4" name="Picture 3" descr="A person in a garment standing on grass&#10;&#10;Description automatically generated">
            <a:extLst>
              <a:ext uri="{FF2B5EF4-FFF2-40B4-BE49-F238E27FC236}">
                <a16:creationId xmlns:a16="http://schemas.microsoft.com/office/drawing/2014/main" id="{A8CCF7F9-238F-CC43-6337-CD8BD2D4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91" r="2" b="17206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88053E6-C5B8-8F06-709B-8E7D78E0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567" y="1028700"/>
            <a:ext cx="9774865" cy="685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MORE HELPFUL WEBSITE!!!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D815-3499-3605-EEC7-1AA377D94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876800"/>
          </a:xfrm>
        </p:spPr>
        <p:txBody>
          <a:bodyPr rtlCol="0">
            <a:normAutofit fontScale="25000" lnSpcReduction="20000"/>
          </a:bodyPr>
          <a:lstStyle/>
          <a:p>
            <a:pPr marL="0" indent="0" algn="ctr">
              <a:buNone/>
              <a:defRPr/>
            </a:pPr>
            <a:endParaRPr lang="en-US" sz="86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  <a:defRPr/>
            </a:pPr>
            <a:r>
              <a:rPr lang="en-US" sz="1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www.californiacolleges.edu</a:t>
            </a:r>
          </a:p>
          <a:p>
            <a:pPr marL="0" indent="0" algn="ctr">
              <a:buNone/>
              <a:defRPr/>
            </a:pPr>
            <a:endParaRPr lang="en-US" sz="55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4048" lvl="1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Career Planning</a:t>
            </a:r>
          </a:p>
          <a:p>
            <a:pPr marL="566928" lvl="2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Explore Careers and Job Outlooks</a:t>
            </a:r>
          </a:p>
          <a:p>
            <a:pPr marL="384048" lvl="1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School Planning</a:t>
            </a:r>
          </a:p>
          <a:p>
            <a:pPr marL="566928" lvl="2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Planning timeline, How to succeed in High School</a:t>
            </a:r>
          </a:p>
          <a:p>
            <a:pPr marL="384048" lvl="1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College Planning</a:t>
            </a:r>
          </a:p>
          <a:p>
            <a:pPr marL="566928" lvl="2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Explore Schools, Programs, Majors, and test prep</a:t>
            </a:r>
          </a:p>
          <a:p>
            <a:pPr marL="384048" lvl="1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Aid Planning</a:t>
            </a:r>
          </a:p>
          <a:p>
            <a:pPr marL="566928" lvl="2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Scholarships, Grants, etc…</a:t>
            </a:r>
          </a:p>
          <a:p>
            <a:pPr marL="384048" lvl="1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Portfolio  </a:t>
            </a:r>
          </a:p>
          <a:p>
            <a:pPr marL="566928" lvl="2" indent="-182880"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 and Resources appropriate to YOU!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wearing graduation caps and gowns&#10;&#10;Description automatically generated with medium confidence">
            <a:extLst>
              <a:ext uri="{FF2B5EF4-FFF2-40B4-BE49-F238E27FC236}">
                <a16:creationId xmlns:a16="http://schemas.microsoft.com/office/drawing/2014/main" id="{73FEA4C3-9222-E34F-A42F-6C2D6672F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62" b="15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7FAA5-49CE-3444-AF1A-22B863E0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97934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 ready to start your journey!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4C603-7108-C2FD-7DCD-AD9153E5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58" y="2543657"/>
            <a:ext cx="10414683" cy="446170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CR Admissions &amp; Records Contact info:</a:t>
            </a:r>
          </a:p>
          <a:p>
            <a:pPr marL="0" indent="0" algn="ctr">
              <a:buNone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Phone: 707-476-4200</a:t>
            </a:r>
          </a:p>
          <a:p>
            <a:pPr marL="0" indent="0" algn="ctr">
              <a:buNone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Email: admissions@redwoods.edu</a:t>
            </a:r>
          </a:p>
          <a:p>
            <a:pPr marL="0" indent="0" algn="ctr">
              <a:buNone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Monday – Thursday 9am – 4pm</a:t>
            </a:r>
          </a:p>
          <a:p>
            <a:pPr marL="0" indent="0" algn="ctr">
              <a:buNone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Friday 11am – 3pm</a:t>
            </a:r>
          </a:p>
          <a:p>
            <a:pPr marL="0" indent="0" algn="ctr">
              <a:buNone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Student Services building on the Eureka campus.</a:t>
            </a:r>
          </a:p>
          <a:p>
            <a:pPr algn="ctr"/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5100" b="1" dirty="0">
                <a:latin typeface="Segoe UI" panose="020B0502040204020203" pitchFamily="34" charset="0"/>
                <a:cs typeface="Segoe UI" panose="020B0502040204020203" pitchFamily="34" charset="0"/>
              </a:rPr>
              <a:t>Explore all that Community College has to offer, </a:t>
            </a:r>
          </a:p>
          <a:p>
            <a:pPr marL="0" indent="0" algn="ctr">
              <a:buNone/>
            </a:pPr>
            <a:r>
              <a:rPr lang="en-US" sz="5100" b="1" dirty="0">
                <a:latin typeface="Segoe UI" panose="020B0502040204020203" pitchFamily="34" charset="0"/>
                <a:cs typeface="Segoe UI" panose="020B0502040204020203" pitchFamily="34" charset="0"/>
              </a:rPr>
              <a:t>we are here to help you succeed!</a:t>
            </a:r>
            <a:br>
              <a:rPr lang="en-US" sz="2900" dirty="0"/>
            </a:br>
            <a:endParaRPr lang="en-US" sz="2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4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60007-5401-4F7B-2091-E0506FB3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Trivia Question!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6527-5631-FCE1-9D33-5A3256D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70" y="2696363"/>
            <a:ext cx="3352751" cy="355203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many Community Colleges are there in California?</a:t>
            </a:r>
          </a:p>
          <a:p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lifornia Community Colleges - Wikipedia">
            <a:extLst>
              <a:ext uri="{FF2B5EF4-FFF2-40B4-BE49-F238E27FC236}">
                <a16:creationId xmlns:a16="http://schemas.microsoft.com/office/drawing/2014/main" id="{2354CF66-9B9E-C9B1-92AE-F473E2D4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056" y="609602"/>
            <a:ext cx="5587749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147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939FA-F114-6169-901F-F0484C9F4580}"/>
              </a:ext>
            </a:extLst>
          </p:cNvPr>
          <p:cNvSpPr txBox="1"/>
          <p:nvPr/>
        </p:nvSpPr>
        <p:spPr>
          <a:xfrm>
            <a:off x="3039140" y="870488"/>
            <a:ext cx="6113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Answer: 116!!!!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3E757-9795-F126-D0C4-9863C03A1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47" y="1542535"/>
            <a:ext cx="38830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BDAD15C-1CAE-5352-085C-F667CE209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2165" y="1542535"/>
            <a:ext cx="3811588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96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" name="Picture 8" descr="A building with stairs and bushes in front of it&#10;&#10;Description automatically generated with low confidence">
            <a:extLst>
              <a:ext uri="{FF2B5EF4-FFF2-40B4-BE49-F238E27FC236}">
                <a16:creationId xmlns:a16="http://schemas.microsoft.com/office/drawing/2014/main" id="{ACF5F627-4624-0942-ABE5-F64FF6362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1834" r="1" b="277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D49D8-AEFA-C44E-82D1-E172C0EE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46" y="648429"/>
            <a:ext cx="9118132" cy="130386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 Started at </a:t>
            </a:r>
            <a:b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College of the Redwoods</a:t>
            </a:r>
            <a:b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41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3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5D50D-5262-3947-B939-000D742A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does Community College have to offer?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the application process?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makes me eligible?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does it cost?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Admissions Information &amp; Resources 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questions do you have?</a:t>
            </a:r>
          </a:p>
          <a:p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3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FD308-089A-7F73-9876-4168A1F6F28E}"/>
              </a:ext>
            </a:extLst>
          </p:cNvPr>
          <p:cNvSpPr txBox="1"/>
          <p:nvPr/>
        </p:nvSpPr>
        <p:spPr>
          <a:xfrm>
            <a:off x="1199707" y="916656"/>
            <a:ext cx="9792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does Community College have to offer?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B175C-506D-7140-F10D-92DF75FFF080}"/>
              </a:ext>
            </a:extLst>
          </p:cNvPr>
          <p:cNvSpPr txBox="1"/>
          <p:nvPr/>
        </p:nvSpPr>
        <p:spPr>
          <a:xfrm>
            <a:off x="3039139" y="1990145"/>
            <a:ext cx="611372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Personal Growth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Professional Training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Certificate of Achievement/Recognition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Associate Degrees (AA or AS)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University Transfer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Associate Degrees for Transfer (AA-T or AA-S for CSU)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Transfer Admissions Guarantees (TAG – for UC, Transfer Success Pathway for CSU)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Degree with a Guarantee! </a:t>
            </a:r>
          </a:p>
          <a:p>
            <a:pPr lvl="1" eaLnBrk="1" hangingPunct="1"/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https://icangotocollege.com/associate-degree-for-transfer </a:t>
            </a:r>
          </a:p>
        </p:txBody>
      </p:sp>
    </p:spTree>
    <p:extLst>
      <p:ext uri="{BB962C8B-B14F-4D97-AF65-F5344CB8AC3E}">
        <p14:creationId xmlns:p14="http://schemas.microsoft.com/office/powerpoint/2010/main" val="39503266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" name="Picture 8" descr="A hallway with a glass wall and a checkered floor&#10;&#10;Description automatically generated with medium confidence">
            <a:extLst>
              <a:ext uri="{FF2B5EF4-FFF2-40B4-BE49-F238E27FC236}">
                <a16:creationId xmlns:a16="http://schemas.microsoft.com/office/drawing/2014/main" id="{8DA64AE7-8621-2957-6F21-C0A7201DF0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t="8242" r="1" b="1296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5A42D-5033-D42F-9A53-46A0AF09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Certificate Programs at CR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5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5E47-172D-9645-63A0-3B322311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numCol="2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Addiction Studies 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Administration of Justice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Agriculture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Aquaculture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Automotive Technology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Administration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Computer Information Systems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Construction Technology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Early Childhood Education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Forestry &amp; Natural Resources Technology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Graphic Design &amp; Visual Communication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 Occupations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Trainer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Work &amp; Human Services</a:t>
            </a:r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3277460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A group of people walking outside of a building&#10;&#10;Description automatically generated">
            <a:extLst>
              <a:ext uri="{FF2B5EF4-FFF2-40B4-BE49-F238E27FC236}">
                <a16:creationId xmlns:a16="http://schemas.microsoft.com/office/drawing/2014/main" id="{E9EDA5C5-DEB1-7CEB-1D3C-A39874A23D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t="4096" r="1" b="17401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765C8-2C15-AC42-8984-8E4032B4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 Degrees</a:t>
            </a:r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FDC0-66A1-C102-107E-CC6DE629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 of Art Degree (AA)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Examples:  Arts, Humanities, and Social Sciences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 of Science Degree (AS)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 : Science, Technology, Engineering, Math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U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 Degree for Transfer (AA-T or AA-S)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 Degree designed to be fully transferrable to a CSU in a specific major of study.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9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5883C55-92A6-7CAE-C10D-BB7B537F24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4938" y="436564"/>
            <a:ext cx="6799262" cy="1303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1DA9-D0DD-3C68-DA96-A3EF1F7BA63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33601" y="1912938"/>
            <a:ext cx="4183063" cy="4106862"/>
          </a:xfrm>
        </p:spPr>
        <p:txBody>
          <a:bodyPr rtlCol="0">
            <a:normAutofit fontScale="77500" lnSpcReduction="20000"/>
          </a:bodyPr>
          <a:lstStyle/>
          <a:p>
            <a:pPr marL="91440" indent="-91440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CCC Transfer Guarantees with Historically Black Colleges &amp; Universities (HBCUs) </a:t>
            </a:r>
          </a:p>
          <a:p>
            <a:pPr marL="91440" indent="-91440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CCC Associate Degree for Transfer (CSU only)</a:t>
            </a:r>
          </a:p>
          <a:p>
            <a:pPr marL="91440" indent="-91440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Success Pathway (CSU only)</a:t>
            </a:r>
          </a:p>
          <a:p>
            <a:pPr marL="91440" indent="-91440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UC Transfer (TAG*)</a:t>
            </a:r>
          </a:p>
          <a:p>
            <a:pPr marL="91440" indent="-91440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Western Undergraduate Exchange (WUE) Transfer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12234-4B8A-76B4-0E4D-33630E056418}"/>
              </a:ext>
            </a:extLst>
          </p:cNvPr>
          <p:cNvCxnSpPr/>
          <p:nvPr/>
        </p:nvCxnSpPr>
        <p:spPr>
          <a:xfrm>
            <a:off x="2700338" y="1524000"/>
            <a:ext cx="749776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5">
            <a:extLst>
              <a:ext uri="{FF2B5EF4-FFF2-40B4-BE49-F238E27FC236}">
                <a16:creationId xmlns:a16="http://schemas.microsoft.com/office/drawing/2014/main" id="{3140A7D4-EE9D-F992-BDB8-9720AD39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2968625"/>
            <a:ext cx="2339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>
            <a:extLst>
              <a:ext uri="{FF2B5EF4-FFF2-40B4-BE49-F238E27FC236}">
                <a16:creationId xmlns:a16="http://schemas.microsoft.com/office/drawing/2014/main" id="{C760968D-5FFA-B95E-5CF1-17FB8A76A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9230" r="10001" b="10770"/>
          <a:stretch>
            <a:fillRect/>
          </a:stretch>
        </p:blipFill>
        <p:spPr bwMode="auto">
          <a:xfrm>
            <a:off x="6450014" y="3257551"/>
            <a:ext cx="10683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>
            <a:extLst>
              <a:ext uri="{FF2B5EF4-FFF2-40B4-BE49-F238E27FC236}">
                <a16:creationId xmlns:a16="http://schemas.microsoft.com/office/drawing/2014/main" id="{4DF6A612-A8C1-3D3A-4505-1684DCC4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049714"/>
            <a:ext cx="22526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>
            <a:extLst>
              <a:ext uri="{FF2B5EF4-FFF2-40B4-BE49-F238E27FC236}">
                <a16:creationId xmlns:a16="http://schemas.microsoft.com/office/drawing/2014/main" id="{5130F822-E342-0B34-CBF1-3AD41E67C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7523" r="7333" b="11063"/>
          <a:stretch>
            <a:fillRect/>
          </a:stretch>
        </p:blipFill>
        <p:spPr bwMode="auto">
          <a:xfrm>
            <a:off x="6508751" y="5102226"/>
            <a:ext cx="15271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CEF4BA-7F5A-90DD-E3E0-BFB9403B1A09}"/>
              </a:ext>
            </a:extLst>
          </p:cNvPr>
          <p:cNvCxnSpPr/>
          <p:nvPr/>
        </p:nvCxnSpPr>
        <p:spPr>
          <a:xfrm>
            <a:off x="6316663" y="1573214"/>
            <a:ext cx="0" cy="47069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4" name="Picture 12" descr="Image result for historically black colleges and universities logo">
            <a:extLst>
              <a:ext uri="{FF2B5EF4-FFF2-40B4-BE49-F238E27FC236}">
                <a16:creationId xmlns:a16="http://schemas.microsoft.com/office/drawing/2014/main" id="{4ADADACD-CD73-B0B7-3EE0-EB7E7261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73214"/>
            <a:ext cx="13779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Group 1741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416" name="Picture 1741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417" name="Rectangle 1741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418" name="Picture 1741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419" name="Picture 1741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421" name="Straight Connector 1742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423" name="Rectangle 1742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5" name="Rectangle 1742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8" name="Content Placeholder 7" descr="Sun shining through the trees&#10;&#10;Description automatically generated">
            <a:extLst>
              <a:ext uri="{FF2B5EF4-FFF2-40B4-BE49-F238E27FC236}">
                <a16:creationId xmlns:a16="http://schemas.microsoft.com/office/drawing/2014/main" id="{75ECAD14-394A-7037-DA99-B4FD0101E0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alphaModFix amt="25000"/>
          </a:blip>
          <a:srcRect t="6232" r="1" b="15266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7427" name="Rectangle 1742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67F74286-8AE1-B0AF-9128-324DC9A2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makes me eligible?</a:t>
            </a:r>
          </a:p>
        </p:txBody>
      </p:sp>
      <p:cxnSp>
        <p:nvCxnSpPr>
          <p:cNvPr id="17429" name="Straight Connector 1742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31" name="Group 1743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743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433" name="Picture 1743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743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435" name="Picture 1743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D40B2-3A79-121D-E666-BECCF1020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indent="-274320">
              <a:defRPr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are 18 years of age or older, with or without a high school diploma </a:t>
            </a:r>
          </a:p>
          <a:p>
            <a:pPr marL="274320" indent="-274320">
              <a:defRPr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are a high school graduate </a:t>
            </a:r>
          </a:p>
          <a:p>
            <a:pPr marL="274320" indent="-274320">
              <a:defRPr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have the equivalent of a high school diploma </a:t>
            </a:r>
          </a:p>
          <a:p>
            <a:pPr marL="274320" indent="-274320">
              <a:defRPr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also have options for students who are still in High School!</a:t>
            </a:r>
          </a:p>
          <a:p>
            <a:pPr marL="0" indent="0">
              <a:defRPr/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defRPr/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4320" indent="-274320">
              <a:defRPr/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defRPr/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476</TotalTime>
  <Words>538</Words>
  <Application>Microsoft Office PowerPoint</Application>
  <PresentationFormat>Widescreen</PresentationFormat>
  <Paragraphs>99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Courier New</vt:lpstr>
      <vt:lpstr>Garamond</vt:lpstr>
      <vt:lpstr>Segoe UI</vt:lpstr>
      <vt:lpstr>Organic</vt:lpstr>
      <vt:lpstr>Overview:  California Community Colleges </vt:lpstr>
      <vt:lpstr>Trivia Question!</vt:lpstr>
      <vt:lpstr>PowerPoint Presentation</vt:lpstr>
      <vt:lpstr> Getting Started at  College of the Redwoods </vt:lpstr>
      <vt:lpstr>PowerPoint Presentation</vt:lpstr>
      <vt:lpstr>Certificate Programs at CR</vt:lpstr>
      <vt:lpstr>Associate Degrees</vt:lpstr>
      <vt:lpstr>Transfer Options </vt:lpstr>
      <vt:lpstr>What makes me eligible?</vt:lpstr>
      <vt:lpstr>PowerPoint Presentation</vt:lpstr>
      <vt:lpstr>PowerPoint Presentation</vt:lpstr>
      <vt:lpstr>PowerPoint Presentation</vt:lpstr>
      <vt:lpstr>Estimated Costs of Attending CR</vt:lpstr>
      <vt:lpstr>Ask Yourself</vt:lpstr>
      <vt:lpstr>ONE MORE HELPFUL WEBSITE!!!</vt:lpstr>
      <vt:lpstr>Get ready to start your journey!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Morse</dc:creator>
  <cp:lastModifiedBy>Morse, Christina</cp:lastModifiedBy>
  <cp:revision>15</cp:revision>
  <dcterms:created xsi:type="dcterms:W3CDTF">2022-06-17T21:16:29Z</dcterms:created>
  <dcterms:modified xsi:type="dcterms:W3CDTF">2024-09-18T22:28:56Z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2023-04-17T16:32:56Z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1daf6160-1a51-456d-9b61-16a65291472a</vt:lpwstr>
  </property>
  <property fmtid="{D5CDD505-2E9C-101B-9397-08002B2CF9AE}" pid="8" name="MSIP_Label_95b65281-30be-477e-ab72-69dd1df6454d_ContentBits">
    <vt:lpwstr>0</vt:lpwstr>
  </property>
</Properties>
</file>