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Comfortaa" panose="020B0604020202020204" charset="0"/>
      <p:regular r:id="rId28"/>
      <p:bold r:id="rId29"/>
    </p:embeddedFont>
    <p:embeddedFont>
      <p:font typeface="Lato Black" panose="020B0604020202020204" charset="0"/>
      <p:bold r:id="rId30"/>
      <p:boldItalic r:id="rId31"/>
    </p:embeddedFont>
    <p:embeddedFont>
      <p:font typeface="Calibri" panose="020F0502020204030204" pitchFamily="34" charset="0"/>
      <p:regular r:id="rId32"/>
      <p:bold r:id="rId33"/>
      <p:italic r:id="rId34"/>
      <p:boldItalic r:id="rId35"/>
    </p:embeddedFont>
    <p:embeddedFont>
      <p:font typeface="Lato" panose="020B0604020202020204" charset="0"/>
      <p:regular r:id="rId36"/>
      <p:bold r:id="rId37"/>
      <p:italic r:id="rId38"/>
      <p:boldItalic r:id="rId39"/>
    </p:embeddedFont>
    <p:embeddedFont>
      <p:font typeface="Lato Hairline" panose="020B0604020202020204" charset="0"/>
      <p:regular r:id="rId40"/>
      <p:bold r:id="rId41"/>
      <p:italic r:id="rId42"/>
      <p:boldItalic r:id="rId43"/>
    </p:embeddedFont>
    <p:embeddedFont>
      <p:font typeface="Comfortaa Regular"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6012BE-85E5-490D-B1FF-45E2B71DA558}">
  <a:tblStyle styleId="{7E6012BE-85E5-490D-B1FF-45E2B71DA5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8" d="100"/>
          <a:sy n="128" d="100"/>
        </p:scale>
        <p:origin x="63" y="37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bbc5fba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bbc5fba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Land acknowledgement: at HSU before we give a presentation or have an important conversation, we practice doing a land acknowledgement. It is meant to remind us to be respectful and gratitude to the (Wyott) indigenous people that continue to take care and protect the land we stand on. </a:t>
            </a:r>
            <a:endParaRPr/>
          </a:p>
          <a:p>
            <a:pPr marL="457200" lvl="0" indent="-298450" algn="l" rtl="0">
              <a:spcBef>
                <a:spcPts val="0"/>
              </a:spcBef>
              <a:spcAft>
                <a:spcPts val="0"/>
              </a:spcAft>
              <a:buSzPts val="1100"/>
              <a:buChar char="❏"/>
            </a:pPr>
            <a:r>
              <a:rPr lang="en"/>
              <a:t>An old term, but recently popularized by Japanese psychologist and professor, when he wanted to help people find their passion and how they can make a living off of it. </a:t>
            </a:r>
            <a:endParaRPr/>
          </a:p>
          <a:p>
            <a:pPr marL="457200" lvl="0" indent="-298450" algn="l" rtl="0">
              <a:spcBef>
                <a:spcPts val="0"/>
              </a:spcBef>
              <a:spcAft>
                <a:spcPts val="0"/>
              </a:spcAft>
              <a:buSzPts val="1100"/>
              <a:buChar char="❏"/>
            </a:pPr>
            <a:r>
              <a:rPr lang="en"/>
              <a:t>IKIGAI = your purpose, it is more than a hobby, it is finding what you would love to do everyday.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f91d9cedf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f91d9ced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If you are a tribal member </a:t>
            </a:r>
            <a:endParaRPr/>
          </a:p>
          <a:p>
            <a:pPr marL="457200" lvl="0" indent="-298450" algn="l" rtl="0">
              <a:spcBef>
                <a:spcPts val="0"/>
              </a:spcBef>
              <a:spcAft>
                <a:spcPts val="0"/>
              </a:spcAft>
              <a:buSzPts val="1100"/>
              <a:buChar char="❏"/>
            </a:pPr>
            <a:r>
              <a:rPr lang="en"/>
              <a:t>37 tribal colleges </a:t>
            </a:r>
            <a:endParaRPr/>
          </a:p>
          <a:p>
            <a:pPr marL="457200" lvl="0" indent="-298450" algn="l" rtl="0">
              <a:spcBef>
                <a:spcPts val="0"/>
              </a:spcBef>
              <a:spcAft>
                <a:spcPts val="0"/>
              </a:spcAft>
              <a:buSzPts val="1100"/>
              <a:buChar char="❏"/>
            </a:pPr>
            <a:r>
              <a:rPr lang="en"/>
              <a:t>These colleges focus on tribal culture, community, and language, along with helping you achieve your degree. </a:t>
            </a:r>
            <a:endParaRPr/>
          </a:p>
          <a:p>
            <a:pPr marL="457200" lvl="0" indent="-298450" algn="l" rtl="0">
              <a:spcBef>
                <a:spcPts val="0"/>
              </a:spcBef>
              <a:spcAft>
                <a:spcPts val="0"/>
              </a:spcAft>
              <a:buSzPts val="1100"/>
              <a:buChar char="❏"/>
            </a:pPr>
            <a:r>
              <a:rPr lang="en"/>
              <a:t>They lower the cost of tuition</a:t>
            </a:r>
            <a:endParaRPr/>
          </a:p>
          <a:p>
            <a:pPr marL="457200" lvl="0" indent="-298450" algn="l" rtl="0">
              <a:spcBef>
                <a:spcPts val="0"/>
              </a:spcBef>
              <a:spcAft>
                <a:spcPts val="0"/>
              </a:spcAft>
              <a:buSzPts val="1100"/>
              <a:buChar char="❏"/>
            </a:pPr>
            <a:r>
              <a:rPr lang="en"/>
              <a:t>HSU also offers a strong Native American Program, there are other colleges that help with Native American Studies, Humboldt is a strong one    </a:t>
            </a:r>
            <a:endParaRPr/>
          </a:p>
          <a:p>
            <a:pPr marL="457200" lvl="0" indent="-298450" algn="l" rtl="0">
              <a:spcBef>
                <a:spcPts val="0"/>
              </a:spcBef>
              <a:spcAft>
                <a:spcPts val="0"/>
              </a:spcAft>
              <a:buSzPts val="1100"/>
              <a:buChar char="❏"/>
            </a:pPr>
            <a:r>
              <a:rPr lang="en"/>
              <a:t>Any further questions, call them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26a1ebc7c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626a1ebc7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BF9000"/>
              </a:buClr>
              <a:buSzPts val="1100"/>
              <a:buChar char="❏"/>
            </a:pPr>
            <a:r>
              <a:rPr lang="en">
                <a:solidFill>
                  <a:srgbClr val="BF9000"/>
                </a:solidFill>
              </a:rPr>
              <a:t>How many CSU are there?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does your GPA need to be to get in? </a:t>
            </a:r>
            <a:endParaRPr>
              <a:solidFill>
                <a:srgbClr val="BF9000"/>
              </a:solidFill>
            </a:endParaRPr>
          </a:p>
          <a:p>
            <a:pPr marL="914400" lvl="1" indent="-298450" algn="l" rtl="0">
              <a:spcBef>
                <a:spcPts val="0"/>
              </a:spcBef>
              <a:spcAft>
                <a:spcPts val="0"/>
              </a:spcAft>
              <a:buSzPts val="1100"/>
              <a:buChar char="❏"/>
            </a:pPr>
            <a:r>
              <a:rPr lang="en"/>
              <a:t>I want to let you know that this number  is the least amount you need to get in. Some departments offer much higher and you need to make sure you look into that.</a:t>
            </a:r>
            <a:endParaRPr/>
          </a:p>
          <a:p>
            <a:pPr marL="457200" lvl="0" indent="-298450" algn="l" rtl="0">
              <a:spcBef>
                <a:spcPts val="0"/>
              </a:spcBef>
              <a:spcAft>
                <a:spcPts val="0"/>
              </a:spcAft>
              <a:buClr>
                <a:srgbClr val="BF9000"/>
              </a:buClr>
              <a:buSzPts val="1100"/>
              <a:buChar char="❏"/>
            </a:pPr>
            <a:r>
              <a:rPr lang="en">
                <a:solidFill>
                  <a:srgbClr val="BF9000"/>
                </a:solidFill>
              </a:rPr>
              <a:t>What else do you need to have completed? A-G classes and SAT and/or ACT</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levels of degrees can you get from CSUs?</a:t>
            </a:r>
            <a:endParaRPr>
              <a:solidFill>
                <a:srgbClr val="BF9000"/>
              </a:solidFill>
            </a:endParaRPr>
          </a:p>
          <a:p>
            <a:pPr marL="0" lvl="0" indent="0" algn="l" rtl="0">
              <a:spcBef>
                <a:spcPts val="0"/>
              </a:spcBef>
              <a:spcAft>
                <a:spcPts val="0"/>
              </a:spcAft>
              <a:buNone/>
            </a:pPr>
            <a:endParaRPr>
              <a:solidFill>
                <a:srgbClr val="BF9000"/>
              </a:solidFill>
            </a:endParaRPr>
          </a:p>
          <a:p>
            <a:pPr marL="0" lvl="0" indent="0" algn="l" rtl="0">
              <a:spcBef>
                <a:spcPts val="0"/>
              </a:spcBef>
              <a:spcAft>
                <a:spcPts val="0"/>
              </a:spcAft>
              <a:buNone/>
            </a:pPr>
            <a:r>
              <a:rPr lang="en">
                <a:solidFill>
                  <a:srgbClr val="1155CC"/>
                </a:solidFill>
              </a:rPr>
              <a:t>Personal story: I want to show you guys my first day in Humboldt, when my parents were dropping me off to college. We drove all the way from LA (12 hour drive). I really recommend that whichever college you go to, take a picture with their sign. Because years after you will look back and realize how much you accomplished. You can’t tell in the picture, but I was scared and nervous, it was the first time being on my own, but I was also excited because I picked a place that I felt I can study and grow in. I found comfort in choosing a university that matched my needs.   </a:t>
            </a:r>
            <a:endParaRPr>
              <a:solidFill>
                <a:srgbClr val="BF9000"/>
              </a:solidFil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Ask LEO for more information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f91d9cedf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f91d9ced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for sure when the applications open and close</a:t>
            </a:r>
            <a:endParaRPr/>
          </a:p>
          <a:p>
            <a:pPr marL="0" lvl="0" indent="0" algn="l" rtl="0">
              <a:spcBef>
                <a:spcPts val="0"/>
              </a:spcBef>
              <a:spcAft>
                <a:spcPts val="0"/>
              </a:spcAft>
              <a:buNone/>
            </a:pPr>
            <a:r>
              <a:rPr lang="en"/>
              <a:t>	Financial aid (must do) and applications OCTOBER 1, </a:t>
            </a:r>
            <a:endParaRPr/>
          </a:p>
          <a:p>
            <a:pPr marL="0" lvl="0" indent="0" algn="l" rtl="0">
              <a:spcBef>
                <a:spcPts val="0"/>
              </a:spcBef>
              <a:spcAft>
                <a:spcPts val="0"/>
              </a:spcAft>
              <a:buNone/>
            </a:pPr>
            <a:r>
              <a:rPr lang="en"/>
              <a:t>The boxes helo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f91d9cedf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f91d9ced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Big event coming soon?</a:t>
            </a:r>
            <a:endParaRPr>
              <a:solidFill>
                <a:srgbClr val="BF9000"/>
              </a:solidFill>
            </a:endParaRPr>
          </a:p>
          <a:p>
            <a:pPr marL="0" lvl="0" indent="0" algn="l" rtl="0">
              <a:spcBef>
                <a:spcPts val="0"/>
              </a:spcBef>
              <a:spcAft>
                <a:spcPts val="0"/>
              </a:spcAft>
              <a:buNone/>
            </a:pPr>
            <a:r>
              <a:rPr lang="en">
                <a:solidFill>
                  <a:srgbClr val="BF9000"/>
                </a:solidFill>
              </a:rPr>
              <a:t>who has been to the event? How was your experience? </a:t>
            </a:r>
            <a:endParaRPr>
              <a:solidFill>
                <a:srgbClr val="BF9000"/>
              </a:solidFill>
            </a:endParaRPr>
          </a:p>
          <a:p>
            <a:pPr marL="0" lvl="0" indent="0" algn="l" rtl="0">
              <a:spcBef>
                <a:spcPts val="0"/>
              </a:spcBef>
              <a:spcAft>
                <a:spcPts val="0"/>
              </a:spcAft>
              <a:buNone/>
            </a:pPr>
            <a:r>
              <a:rPr lang="en">
                <a:solidFill>
                  <a:srgbClr val="BF9000"/>
                </a:solidFill>
              </a:rPr>
              <a:t>Why is it good to go? How can it benefit you?</a:t>
            </a:r>
            <a:r>
              <a:rPr lang="en"/>
              <a:t> </a:t>
            </a:r>
            <a:endParaRPr/>
          </a:p>
          <a:p>
            <a:pPr marL="0" lvl="0" indent="0" algn="l" rtl="0">
              <a:spcBef>
                <a:spcPts val="0"/>
              </a:spcBef>
              <a:spcAft>
                <a:spcPts val="0"/>
              </a:spcAft>
              <a:buNone/>
            </a:pPr>
            <a:r>
              <a:rPr lang="en"/>
              <a:t>You are mentors, influence your nephews and siblings and parents, you are an influencer, you are the future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1155CC"/>
                </a:solidFill>
              </a:rPr>
              <a:t>This is my first time going, it has always landed on a day I have class, but this year I’m ready and I hope to see you there. It is fate. </a:t>
            </a:r>
            <a:endParaRPr>
              <a:solidFill>
                <a:srgbClr val="1155CC"/>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60d3c2243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60d3c2243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C4C is coming up, they help you fill out your FASFA! Bring your family, they are not only welcomed but also encouraged. </a:t>
            </a:r>
            <a:endParaRPr/>
          </a:p>
          <a:p>
            <a:pPr marL="0" lvl="0" indent="0" algn="l" rtl="0">
              <a:spcBef>
                <a:spcPts val="0"/>
              </a:spcBef>
              <a:spcAft>
                <a:spcPts val="0"/>
              </a:spcAft>
              <a:buNone/>
            </a:pPr>
            <a:r>
              <a:rPr lang="en"/>
              <a:t>Take a moment to take a picture of the schedule or write down the website. I really recommend you visit the webpage even though you know the workshop date and location. The website gives you a list of things you need to bring to complete FASFA.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f9b6cdd75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f9b6cdd75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to self: grab a new screen shot once it has been updated (coming soon)</a:t>
            </a:r>
            <a:endParaRPr/>
          </a:p>
          <a:p>
            <a:pPr marL="0" lvl="0" indent="0" algn="l" rtl="0">
              <a:spcBef>
                <a:spcPts val="0"/>
              </a:spcBef>
              <a:spcAft>
                <a:spcPts val="0"/>
              </a:spcAft>
              <a:buNone/>
            </a:pPr>
            <a:r>
              <a:rPr lang="en"/>
              <a:t>This is for students that might not know anyone that is in the major, you can sit and have coffee. </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0d3c22434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0d3c22434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Remember your IKIGAI. I was a person that didn’t find it until I was in college, but I strongly believe that being in college helped me find it sooner. I was studying to be a civil engineer. I enjoyed math, but not as much as reading. </a:t>
            </a:r>
            <a:r>
              <a:rPr lang="en">
                <a:solidFill>
                  <a:srgbClr val="1155CC"/>
                </a:solidFill>
              </a:rPr>
              <a:t>Enter Personal story mode (about being lost in community college and than knowing literature was my thing)</a:t>
            </a:r>
            <a:endParaRPr/>
          </a:p>
          <a:p>
            <a:pPr marL="457200" lvl="0" indent="-298450" algn="l" rtl="0">
              <a:spcBef>
                <a:spcPts val="0"/>
              </a:spcBef>
              <a:spcAft>
                <a:spcPts val="0"/>
              </a:spcAft>
              <a:buSzPts val="1100"/>
              <a:buChar char="❏"/>
            </a:pPr>
            <a:r>
              <a:rPr lang="en"/>
              <a:t>Resources: Take advantage of the resources around you. I suggest to have a personal folder that has your flyers, brochure, documents, and your notes that contains links, places you to go to when you need a specific answer. It is important at this time to keep your documents organize. And to take notes of every meeting, website you go to and you find something interesting. So when it is time for you to sit down you can look at what all the knowledge you ‘ve gathered and make the best choice for yourself. </a:t>
            </a:r>
            <a:endParaRPr/>
          </a:p>
          <a:p>
            <a:pPr marL="457200" lvl="0" indent="-298450" algn="l" rtl="0">
              <a:spcBef>
                <a:spcPts val="0"/>
              </a:spcBef>
              <a:spcAft>
                <a:spcPts val="0"/>
              </a:spcAft>
              <a:buSzPts val="1100"/>
              <a:buChar char="❏"/>
            </a:pPr>
            <a:r>
              <a:rPr lang="en"/>
              <a:t>Time Management is an extremely important skill to have. You know yourself more than anyone. (You know what time of the day your most productive, if you are a visual, hearing, doing learner, or a combination of the three.) I say this because this plays a key role in picking what time you want your classes, in organizing and planning what you need to have done before applying. One thing is for sure, you risk a lot if you leave it to the last minute. </a:t>
            </a:r>
            <a:endParaRPr/>
          </a:p>
          <a:p>
            <a:pPr marL="457200" lvl="0" indent="-298450" algn="l" rtl="0">
              <a:spcBef>
                <a:spcPts val="0"/>
              </a:spcBef>
              <a:spcAft>
                <a:spcPts val="0"/>
              </a:spcAft>
              <a:buSzPts val="1100"/>
              <a:buChar char="❏"/>
            </a:pPr>
            <a:r>
              <a:rPr lang="en"/>
              <a:t>Be confident: This is your future you are planning your life, nobody else. You are the one who is going to be attending the school, learning, and getting through the obstacles. </a:t>
            </a:r>
            <a:endParaRPr/>
          </a:p>
          <a:p>
            <a:pPr marL="457200" lvl="0" indent="-298450" algn="l" rtl="0">
              <a:spcBef>
                <a:spcPts val="0"/>
              </a:spcBef>
              <a:spcAft>
                <a:spcPts val="0"/>
              </a:spcAft>
              <a:buSzPts val="1100"/>
              <a:buChar char="❏"/>
            </a:pPr>
            <a:r>
              <a:rPr lang="en"/>
              <a:t>Be the Student. You should practice being the college student right now. Don’t wait until you are there. You are independent learners, meaning that if you don’t know something you don’t wait until someone else teached it to you, you go and find those answers. That means when you are struggling in a subject you look for tutoring, when you are struggling in a class you look for office hours, and a really important one is when you feel that you need self care, you reach out. Because life is messy and unpredictable, it important to take care of yourself.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26a1ebc7c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26a1ebc7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matter what pathway you take, consider your year a bridge year.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f91d9ced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f91d9ced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Vocab moment! Difference between the two</a:t>
            </a:r>
            <a:endParaRPr/>
          </a:p>
          <a:p>
            <a:pPr marL="0" lvl="0" indent="0" algn="l" rtl="0">
              <a:spcBef>
                <a:spcPts val="0"/>
              </a:spcBef>
              <a:spcAft>
                <a:spcPts val="0"/>
              </a:spcAft>
              <a:buNone/>
            </a:pPr>
            <a:r>
              <a:rPr lang="en"/>
              <a:t>+add what GE is, own experience and why it is important.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f91d9cedf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f91d9ced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language students will be hearing from </a:t>
            </a:r>
            <a:endParaRPr/>
          </a:p>
          <a:p>
            <a:pPr marL="0" lvl="0" indent="0" algn="l" rtl="0">
              <a:spcBef>
                <a:spcPts val="0"/>
              </a:spcBef>
              <a:spcAft>
                <a:spcPts val="0"/>
              </a:spcAft>
              <a:buNone/>
            </a:pPr>
            <a:r>
              <a:rPr lang="en"/>
              <a:t>PASS OUT Booklets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f91d9cedf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f91d9cedf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matter what pathway you take, consider your year a bridge year.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f91d9cedf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f91d9ced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f9b6cdd75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f9b6cdd7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 students open the book and ask them “check the box that they think they would have completed by the end of their senior year”</a:t>
            </a:r>
            <a:endParaRPr/>
          </a:p>
          <a:p>
            <a:pPr marL="0" lvl="0" indent="0" algn="l" rtl="0">
              <a:spcBef>
                <a:spcPts val="0"/>
              </a:spcBef>
              <a:spcAft>
                <a:spcPts val="0"/>
              </a:spcAft>
              <a:buNone/>
            </a:pPr>
            <a:r>
              <a:rPr lang="en"/>
              <a:t>The pairing of the boxes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f9b6cdd75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5f9b6cdd75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two different charts for math. </a:t>
            </a:r>
            <a:endParaRPr/>
          </a:p>
          <a:p>
            <a:pPr marL="0" lvl="0" indent="0" algn="l" rtl="0">
              <a:spcBef>
                <a:spcPts val="0"/>
              </a:spcBef>
              <a:spcAft>
                <a:spcPts val="0"/>
              </a:spcAft>
              <a:buNone/>
            </a:pPr>
            <a:r>
              <a:rPr lang="en"/>
              <a:t>The concept of STEM and non-STEm &gt; math intensive and non-intensive. </a:t>
            </a:r>
            <a:endParaRPr/>
          </a:p>
          <a:p>
            <a:pPr marL="0" lvl="0" indent="0" algn="l" rtl="0">
              <a:spcBef>
                <a:spcPts val="0"/>
              </a:spcBef>
              <a:spcAft>
                <a:spcPts val="0"/>
              </a:spcAft>
              <a:buNone/>
            </a:pPr>
            <a:r>
              <a:rPr lang="en"/>
              <a:t>Give example of majors and point out that some will be math intensive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f9b6cdd75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f9b6cdd75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f91d9cedf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f91d9ced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the for sure CSU success web page for more</a:t>
            </a:r>
            <a:endParaRPr/>
          </a:p>
          <a:p>
            <a:pPr marL="0" lvl="0" indent="0" algn="l" rtl="0">
              <a:spcBef>
                <a:spcPts val="0"/>
              </a:spcBef>
              <a:spcAft>
                <a:spcPts val="0"/>
              </a:spcAft>
              <a:buNone/>
            </a:pPr>
            <a:r>
              <a:rPr lang="en"/>
              <a:t>If you didn’t like the list you can use the estimator to help  </a:t>
            </a:r>
            <a:endParaRPr/>
          </a:p>
          <a:p>
            <a:pPr marL="0" lvl="0" indent="0" algn="l" rtl="0">
              <a:spcBef>
                <a:spcPts val="0"/>
              </a:spcBef>
              <a:spcAft>
                <a:spcPts val="0"/>
              </a:spcAft>
              <a:buNone/>
            </a:pPr>
            <a:r>
              <a:rPr lang="en"/>
              <a:t>Only contact the list if they have questions about their placement (ONLY)</a:t>
            </a:r>
            <a:endParaRPr/>
          </a:p>
          <a:p>
            <a:pPr marL="0" lvl="0" indent="0" algn="l" rtl="0">
              <a:spcBef>
                <a:spcPts val="0"/>
              </a:spcBef>
              <a:spcAft>
                <a:spcPts val="0"/>
              </a:spcAft>
              <a:buNone/>
            </a:pPr>
            <a:r>
              <a:rPr lang="en"/>
              <a:t>Who to call with what type of question (give examples)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5fa7ed009c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5fa7ed009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 the score in student portal </a:t>
            </a:r>
            <a:endParaRPr/>
          </a:p>
          <a:p>
            <a:pPr marL="0" lvl="0" indent="0" algn="l" rtl="0">
              <a:spcBef>
                <a:spcPts val="0"/>
              </a:spcBef>
              <a:spcAft>
                <a:spcPts val="0"/>
              </a:spcAft>
              <a:buNone/>
            </a:pPr>
            <a:r>
              <a:rPr lang="en"/>
              <a:t>Very brief and “talk to your counselor if you can’t find it”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626a1ebc7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626a1ebc7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Land acknowledgement: at HSU before we give a presentation or have an important conversation, we practice doing a land acknowledgement. It is meant to remind us to be respectful and gratitude to the (Wyott) indigenous people that continue to take care and protect the land we stand on. </a:t>
            </a:r>
            <a:endParaRPr/>
          </a:p>
          <a:p>
            <a:pPr marL="457200" lvl="0" indent="-298450" algn="l" rtl="0">
              <a:spcBef>
                <a:spcPts val="0"/>
              </a:spcBef>
              <a:spcAft>
                <a:spcPts val="0"/>
              </a:spcAft>
              <a:buSzPts val="1100"/>
              <a:buChar char="❏"/>
            </a:pPr>
            <a:r>
              <a:rPr lang="en"/>
              <a:t>An old term, but recently popularized by Japanese psychologist and professor, when he wanted to help people find their passion and how they can make a living off of it. </a:t>
            </a:r>
            <a:endParaRPr/>
          </a:p>
          <a:p>
            <a:pPr marL="457200" lvl="0" indent="-298450" algn="l" rtl="0">
              <a:spcBef>
                <a:spcPts val="0"/>
              </a:spcBef>
              <a:spcAft>
                <a:spcPts val="0"/>
              </a:spcAft>
              <a:buSzPts val="1100"/>
              <a:buChar char="❏"/>
            </a:pPr>
            <a:r>
              <a:rPr lang="en"/>
              <a:t>IKIGAI = your purpose, it is more than a hobby, it is finding what you would love to do everyday.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0d3c22434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0d3c22434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He created this diagram to help people form connections with these four questions. In the center is IKIGAI. </a:t>
            </a:r>
            <a:endParaRPr/>
          </a:p>
          <a:p>
            <a:pPr marL="457200" lvl="0" indent="-298450" algn="l" rtl="0">
              <a:spcBef>
                <a:spcPts val="0"/>
              </a:spcBef>
              <a:spcAft>
                <a:spcPts val="0"/>
              </a:spcAft>
              <a:buSzPts val="1100"/>
              <a:buChar char="❏"/>
            </a:pPr>
            <a:r>
              <a:rPr lang="en"/>
              <a:t>I want you right now to draw this diagram and answer the questions. It is okay if you can’t fill all of them, do what you can with bullet points, a long sentence or a very detailed passage, try to answer all four. When you see your four answers layed out what is important to notice is the overlapping and the way they connect with each other. </a:t>
            </a:r>
            <a:endParaRPr/>
          </a:p>
          <a:p>
            <a:pPr marL="457200" lvl="0" indent="-298450" algn="l" rtl="0">
              <a:spcBef>
                <a:spcPts val="0"/>
              </a:spcBef>
              <a:spcAft>
                <a:spcPts val="0"/>
              </a:spcAft>
              <a:buSzPts val="1100"/>
              <a:buChar char="❏"/>
            </a:pPr>
            <a:r>
              <a:rPr lang="en"/>
              <a:t>Just want to let you know your IKIGAI could change throughout your life but giving yourself this start keeps you focus and helps you form a path. </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f91d9ced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f91d9ced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BF9000"/>
              </a:buClr>
              <a:buSzPts val="1100"/>
              <a:buChar char="❏"/>
            </a:pPr>
            <a:r>
              <a:rPr lang="en">
                <a:solidFill>
                  <a:srgbClr val="BF9000"/>
                </a:solidFill>
              </a:rPr>
              <a:t>How many CSU are there?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does your GPA need to be to get in? </a:t>
            </a:r>
            <a:endParaRPr>
              <a:solidFill>
                <a:srgbClr val="BF9000"/>
              </a:solidFill>
            </a:endParaRPr>
          </a:p>
          <a:p>
            <a:pPr marL="914400" lvl="1" indent="-298450" algn="l" rtl="0">
              <a:spcBef>
                <a:spcPts val="0"/>
              </a:spcBef>
              <a:spcAft>
                <a:spcPts val="0"/>
              </a:spcAft>
              <a:buSzPts val="1100"/>
              <a:buChar char="❏"/>
            </a:pPr>
            <a:r>
              <a:rPr lang="en"/>
              <a:t>I want to let you know that this number  is the least amount you need to get in. Some departments offer much higher and you need to make sure you look into that.</a:t>
            </a:r>
            <a:endParaRPr/>
          </a:p>
          <a:p>
            <a:pPr marL="457200" lvl="0" indent="-298450" algn="l" rtl="0">
              <a:spcBef>
                <a:spcPts val="0"/>
              </a:spcBef>
              <a:spcAft>
                <a:spcPts val="0"/>
              </a:spcAft>
              <a:buClr>
                <a:srgbClr val="BF9000"/>
              </a:buClr>
              <a:buSzPts val="1100"/>
              <a:buChar char="❏"/>
            </a:pPr>
            <a:r>
              <a:rPr lang="en">
                <a:solidFill>
                  <a:srgbClr val="BF9000"/>
                </a:solidFill>
              </a:rPr>
              <a:t>What else do you need to have completed? A-G classes and SAT and/or ACT</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levels of degrees can you get from CSUs?</a:t>
            </a:r>
            <a:endParaRPr>
              <a:solidFill>
                <a:srgbClr val="BF9000"/>
              </a:solidFill>
            </a:endParaRPr>
          </a:p>
          <a:p>
            <a:pPr marL="0" lvl="0" indent="0" algn="l" rtl="0">
              <a:spcBef>
                <a:spcPts val="0"/>
              </a:spcBef>
              <a:spcAft>
                <a:spcPts val="0"/>
              </a:spcAft>
              <a:buNone/>
            </a:pPr>
            <a:endParaRPr>
              <a:solidFill>
                <a:srgbClr val="BF9000"/>
              </a:solidFill>
            </a:endParaRPr>
          </a:p>
          <a:p>
            <a:pPr marL="0" lvl="0" indent="0" algn="l" rtl="0">
              <a:spcBef>
                <a:spcPts val="0"/>
              </a:spcBef>
              <a:spcAft>
                <a:spcPts val="0"/>
              </a:spcAft>
              <a:buNone/>
            </a:pPr>
            <a:r>
              <a:rPr lang="en">
                <a:solidFill>
                  <a:srgbClr val="1155CC"/>
                </a:solidFill>
              </a:rPr>
              <a:t>Personal story: I want to show you guys my first day in Humboldt, when my parents were dropping me off to college. We drove all the way from LA (12 hour drive). I really recommend that whichever college you go to, take a picture with their sign. Because years after you will look back and realize how much you accomplished. You can’t tell in the picture, but I was scared and nervous, it was the first time being on my own, but I was also excited because I picked a place that I felt I can study and grow in. I found comfort in choosing a university that matched my needs.   </a:t>
            </a:r>
            <a:endParaRPr>
              <a:solidFill>
                <a:srgbClr val="BF9000"/>
              </a:solidFil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Ask LEO for more information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f91d9cedf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f91d9ced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Just to recap these are the four systems of schooling. You can find this in any state. You will have your community colleges, state university, UCs and your private colleges. </a:t>
            </a:r>
            <a:endParaRPr/>
          </a:p>
          <a:p>
            <a:pPr marL="457200" lvl="0" indent="-298450" algn="l" rtl="0">
              <a:spcBef>
                <a:spcPts val="0"/>
              </a:spcBef>
              <a:spcAft>
                <a:spcPts val="0"/>
              </a:spcAft>
              <a:buSzPts val="1100"/>
              <a:buChar char="❏"/>
            </a:pPr>
            <a:r>
              <a:rPr lang="en"/>
              <a:t>My advice to you is that when you are thinking of choosing what school best suits you, ask yourself what type of learner are you? What is the environment that you tend to be your best at?</a:t>
            </a:r>
            <a:endParaRPr/>
          </a:p>
          <a:p>
            <a:pPr marL="914400" lvl="1" indent="-298450" algn="l" rtl="0">
              <a:spcBef>
                <a:spcPts val="0"/>
              </a:spcBef>
              <a:spcAft>
                <a:spcPts val="0"/>
              </a:spcAft>
              <a:buSzPts val="1100"/>
              <a:buChar char="❏"/>
            </a:pPr>
            <a:r>
              <a:rPr lang="en"/>
              <a:t>Each system offers a different student experience. For example, CSUs (offers small class size, more personal time with professors, very intertwine with the local community.) UCs (have bigger class size, professors rely on students to complete assignments, competitiveness is more present. What is great about UCs is that if you are someone that thrives on competition and prefer to receive assignments and just turn them in. UCs have that vibe.) </a:t>
            </a:r>
            <a:endParaRPr/>
          </a:p>
          <a:p>
            <a:pPr marL="914400" lvl="1" indent="-298450" algn="l" rtl="0">
              <a:spcBef>
                <a:spcPts val="0"/>
              </a:spcBef>
              <a:spcAft>
                <a:spcPts val="0"/>
              </a:spcAft>
              <a:buSzPts val="1100"/>
              <a:buChar char="❏"/>
            </a:pPr>
            <a:r>
              <a:rPr lang="en"/>
              <a:t>I would advice to think about what type of learner are you. For example: A school could have the program you want, but if you feel that the location, staff, and setting isn’t the best for you. You have to think how you are going to make it work? Or is there another college that I can have both.    </a:t>
            </a:r>
            <a:endParaRPr/>
          </a:p>
          <a:p>
            <a:pPr marL="0" lvl="0" indent="0" algn="l" rtl="0">
              <a:spcBef>
                <a:spcPts val="0"/>
              </a:spcBef>
              <a:spcAft>
                <a:spcPts val="0"/>
              </a:spcAft>
              <a:buNone/>
            </a:pPr>
            <a:r>
              <a:rPr lang="en"/>
              <a:t>*trade schools are pushed, remind them of their choice and their capabilities </a:t>
            </a:r>
            <a:endParaRPr/>
          </a:p>
          <a:p>
            <a:pPr marL="0" lvl="0" indent="0" algn="l" rtl="0">
              <a:spcBef>
                <a:spcPts val="0"/>
              </a:spcBef>
              <a:spcAft>
                <a:spcPts val="0"/>
              </a:spcAft>
              <a:buNone/>
            </a:pPr>
            <a:r>
              <a:rPr lang="en"/>
              <a:t>*many colleges offer what trade schools offer and you can get the </a:t>
            </a:r>
            <a:endParaRPr/>
          </a:p>
          <a:p>
            <a:pPr marL="0" lvl="0" indent="0" algn="l" rtl="0">
              <a:spcBef>
                <a:spcPts val="0"/>
              </a:spcBef>
              <a:spcAft>
                <a:spcPts val="0"/>
              </a:spcAft>
              <a:buNone/>
            </a:pPr>
            <a:r>
              <a:rPr lang="en"/>
              <a:t>What is one thing that all of these have in common? (FILL FAFSA) consider doing the FAFSA for plan B, example you get injured and going to school can help. </a:t>
            </a:r>
            <a:endParaRPr/>
          </a:p>
          <a:p>
            <a:pPr marL="0" lvl="0" indent="0" algn="l" rtl="0">
              <a:spcBef>
                <a:spcPts val="0"/>
              </a:spcBef>
              <a:spcAft>
                <a:spcPts val="0"/>
              </a:spcAft>
              <a:buNone/>
            </a:pPr>
            <a:r>
              <a:rPr lang="en"/>
              <a:t>+add logo of FAFSA, not matter what you choose, fill it out! </a:t>
            </a:r>
            <a:endParaRPr/>
          </a:p>
          <a:p>
            <a:pPr marL="0" lvl="0" indent="0" algn="l" rtl="0">
              <a:spcBef>
                <a:spcPts val="0"/>
              </a:spcBef>
              <a:spcAft>
                <a:spcPts val="0"/>
              </a:spcAft>
              <a:buNone/>
            </a:pPr>
            <a:r>
              <a:rPr lang="en">
                <a:solidFill>
                  <a:srgbClr val="0000FF"/>
                </a:solidFill>
              </a:rPr>
              <a:t>Colleges fall under systems, to find yours, know the system and what each one offers and then through each which one is right for you. (good way to break it down” “example of the four systems. Know what you want to get out for your experience</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626a1ebc7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626a1ebc7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BF9000"/>
              </a:buClr>
              <a:buSzPts val="1100"/>
              <a:buChar char="❏"/>
            </a:pPr>
            <a:r>
              <a:rPr lang="en">
                <a:solidFill>
                  <a:srgbClr val="BF9000"/>
                </a:solidFill>
              </a:rPr>
              <a:t>How many CSU are there?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does your GPA need to be to get in? </a:t>
            </a:r>
            <a:endParaRPr>
              <a:solidFill>
                <a:srgbClr val="BF9000"/>
              </a:solidFill>
            </a:endParaRPr>
          </a:p>
          <a:p>
            <a:pPr marL="914400" lvl="1" indent="-298450" algn="l" rtl="0">
              <a:spcBef>
                <a:spcPts val="0"/>
              </a:spcBef>
              <a:spcAft>
                <a:spcPts val="0"/>
              </a:spcAft>
              <a:buSzPts val="1100"/>
              <a:buChar char="❏"/>
            </a:pPr>
            <a:r>
              <a:rPr lang="en"/>
              <a:t>I want to let you know that this number  is the least amount you need to get in. Some departments offer much higher and you need to make sure you look into that.</a:t>
            </a:r>
            <a:endParaRPr/>
          </a:p>
          <a:p>
            <a:pPr marL="457200" lvl="0" indent="-298450" algn="l" rtl="0">
              <a:spcBef>
                <a:spcPts val="0"/>
              </a:spcBef>
              <a:spcAft>
                <a:spcPts val="0"/>
              </a:spcAft>
              <a:buClr>
                <a:srgbClr val="BF9000"/>
              </a:buClr>
              <a:buSzPts val="1100"/>
              <a:buChar char="❏"/>
            </a:pPr>
            <a:r>
              <a:rPr lang="en">
                <a:solidFill>
                  <a:srgbClr val="BF9000"/>
                </a:solidFill>
              </a:rPr>
              <a:t>What else do you need to have completed? A-G classes and SAT and/or ACT</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levels of degrees can you get from CSUs?</a:t>
            </a:r>
            <a:endParaRPr>
              <a:solidFill>
                <a:srgbClr val="BF9000"/>
              </a:solidFill>
            </a:endParaRPr>
          </a:p>
          <a:p>
            <a:pPr marL="0" lvl="0" indent="0" algn="l" rtl="0">
              <a:spcBef>
                <a:spcPts val="0"/>
              </a:spcBef>
              <a:spcAft>
                <a:spcPts val="0"/>
              </a:spcAft>
              <a:buNone/>
            </a:pPr>
            <a:endParaRPr>
              <a:solidFill>
                <a:srgbClr val="BF9000"/>
              </a:solidFill>
            </a:endParaRPr>
          </a:p>
          <a:p>
            <a:pPr marL="0" lvl="0" indent="0" algn="l" rtl="0">
              <a:spcBef>
                <a:spcPts val="0"/>
              </a:spcBef>
              <a:spcAft>
                <a:spcPts val="0"/>
              </a:spcAft>
              <a:buNone/>
            </a:pPr>
            <a:r>
              <a:rPr lang="en">
                <a:solidFill>
                  <a:srgbClr val="1155CC"/>
                </a:solidFill>
              </a:rPr>
              <a:t>Personal story: I want to show you guys my first day in Humboldt, when my parents were dropping me off to college. We drove all the way from LA (12 hour drive). I really recommend that whichever college you go to, take a picture with their sign. Because years after you will look back and realize how much you accomplished. You can’t tell in the picture, but I was scared and nervous, it was the first time being on my own, but I was also excited because I picked a place that I felt I can study and grow in. I found comfort in choosing a university that matched my needs.   </a:t>
            </a:r>
            <a:endParaRPr>
              <a:solidFill>
                <a:srgbClr val="BF9000"/>
              </a:solidFil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Ask LEO for more information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f91d9cedf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f91d9ced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BF9000"/>
              </a:buClr>
              <a:buSzPts val="1100"/>
              <a:buChar char="❏"/>
            </a:pPr>
            <a:r>
              <a:rPr lang="en">
                <a:solidFill>
                  <a:srgbClr val="BF9000"/>
                </a:solidFill>
              </a:rPr>
              <a:t>How many UCs are there in California?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does your GPA need to be to get in?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else do you need to have completed? A-G classes and SAT and/or ACT</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levels of degrees can you get from UCs?</a:t>
            </a:r>
            <a:endParaRPr>
              <a:solidFill>
                <a:srgbClr val="BF9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f91d9ced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f91d9ced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BF9000"/>
              </a:buClr>
              <a:buSzPts val="1100"/>
              <a:buChar char="❏"/>
            </a:pPr>
            <a:r>
              <a:rPr lang="en">
                <a:solidFill>
                  <a:srgbClr val="BF9000"/>
                </a:solidFill>
              </a:rPr>
              <a:t>How many Community Colleges are there in California?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do you need to get in?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I HIGHLY RECOMMEND THAT YOU FINISH YOUR A-G CLASSES BECAUSE IT WILL SAVE TIME AND MONEY. WHEN YOU HAVE TO FINISH YOUR A THROUGH G CLASSES, IT IS DIFFICULT TO STAY MOTIVATED BECAUSE YOU CAN’T BEGIN TO WORK TOWARDS YOUR DEGREE UNTIL YOU FINISH. SO GET IT DONE! In addition of working on your A through G, it gives you room to focus on your careers, what you want to do, you don’t want to be doing high school credit during college. There are many exciting things going on, that shouldn’t be the what holds you back from succeeding. It is a risk that you are taking when you don’t finish your A through G requirements.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levels of degrees can you get from community college?</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is important to know when choosing a community college? Each one has a specialty. </a:t>
            </a:r>
            <a:endParaRPr>
              <a:solidFill>
                <a:srgbClr val="BF9000"/>
              </a:solidFill>
            </a:endParaRPr>
          </a:p>
          <a:p>
            <a:pPr marL="0" lvl="0" indent="0" algn="l" rtl="0">
              <a:spcBef>
                <a:spcPts val="0"/>
              </a:spcBef>
              <a:spcAft>
                <a:spcPts val="0"/>
              </a:spcAft>
              <a:buNone/>
            </a:pPr>
            <a:endParaRPr>
              <a:solidFill>
                <a:srgbClr val="BF9000"/>
              </a:solidFill>
            </a:endParaRPr>
          </a:p>
          <a:p>
            <a:pPr marL="0" lvl="0" indent="0" algn="l" rtl="0">
              <a:spcBef>
                <a:spcPts val="0"/>
              </a:spcBef>
              <a:spcAft>
                <a:spcPts val="0"/>
              </a:spcAft>
              <a:buNone/>
            </a:pPr>
            <a:r>
              <a:rPr lang="en">
                <a:solidFill>
                  <a:srgbClr val="1155CC"/>
                </a:solidFill>
              </a:rPr>
              <a:t>Personal story: I went to Los Angeles Community College. I transferred from there to HSU. This route worked for me because I wanted to take care of my GE first. I wanted to begin taking the classes that relate more to my career. That is not to say that GE did not help me in my careers, but it was not something I wanted to keep doing. I got out of high school and my community college helped me with finishing the primary classes I needed to finish before moving on to a four year university. This is an option you can take. </a:t>
            </a:r>
            <a:endParaRPr>
              <a:solidFill>
                <a:srgbClr val="1155CC"/>
              </a:solidFill>
            </a:endParaRPr>
          </a:p>
          <a:p>
            <a:pPr marL="0" lvl="0" indent="0" algn="l" rtl="0">
              <a:spcBef>
                <a:spcPts val="0"/>
              </a:spcBef>
              <a:spcAft>
                <a:spcPts val="0"/>
              </a:spcAft>
              <a:buNone/>
            </a:pPr>
            <a:endParaRPr>
              <a:solidFill>
                <a:srgbClr val="1155CC"/>
              </a:solidFill>
            </a:endParaRPr>
          </a:p>
          <a:p>
            <a:pPr marL="0" lvl="0" indent="0" algn="l" rtl="0">
              <a:spcBef>
                <a:spcPts val="0"/>
              </a:spcBef>
              <a:spcAft>
                <a:spcPts val="0"/>
              </a:spcAft>
              <a:buNone/>
            </a:pPr>
            <a:r>
              <a:rPr lang="en">
                <a:solidFill>
                  <a:srgbClr val="BF9000"/>
                </a:solidFill>
              </a:rPr>
              <a:t>Any questions so far?</a:t>
            </a:r>
            <a:endParaRPr>
              <a:solidFill>
                <a:srgbClr val="BF9000"/>
              </a:solidFill>
            </a:endParaRPr>
          </a:p>
          <a:p>
            <a:pPr marL="0" lvl="0" indent="0" algn="l" rtl="0">
              <a:spcBef>
                <a:spcPts val="0"/>
              </a:spcBef>
              <a:spcAft>
                <a:spcPts val="0"/>
              </a:spcAft>
              <a:buNone/>
            </a:pPr>
            <a:endParaRPr>
              <a:solidFill>
                <a:srgbClr val="BF9000"/>
              </a:solidFill>
            </a:endParaRPr>
          </a:p>
          <a:p>
            <a:pPr marL="0" lvl="0" indent="0" algn="l" rtl="0">
              <a:spcBef>
                <a:spcPts val="0"/>
              </a:spcBef>
              <a:spcAft>
                <a:spcPts val="0"/>
              </a:spcAft>
              <a:buNone/>
            </a:pPr>
            <a:r>
              <a:rPr lang="en">
                <a:solidFill>
                  <a:srgbClr val="BF9000"/>
                </a:solidFill>
              </a:rPr>
              <a:t>Prep BEFORE college </a:t>
            </a:r>
            <a:endParaRPr>
              <a:solidFill>
                <a:srgbClr val="BF9000"/>
              </a:solidFill>
            </a:endParaRPr>
          </a:p>
          <a:p>
            <a:pPr marL="0" lvl="0" indent="0" algn="l" rtl="0">
              <a:spcBef>
                <a:spcPts val="0"/>
              </a:spcBef>
              <a:spcAft>
                <a:spcPts val="0"/>
              </a:spcAft>
              <a:buNone/>
            </a:pPr>
            <a:r>
              <a:rPr lang="en">
                <a:solidFill>
                  <a:srgbClr val="BF9000"/>
                </a:solidFill>
              </a:rPr>
              <a:t>Practice your academic now </a:t>
            </a:r>
            <a:endParaRPr>
              <a:solidFill>
                <a:srgbClr val="BF9000"/>
              </a:solidFill>
            </a:endParaRPr>
          </a:p>
          <a:p>
            <a:pPr marL="0" lvl="0" indent="0" algn="l" rtl="0">
              <a:spcBef>
                <a:spcPts val="0"/>
              </a:spcBef>
              <a:spcAft>
                <a:spcPts val="0"/>
              </a:spcAft>
              <a:buNone/>
            </a:pPr>
            <a:endParaRPr>
              <a:solidFill>
                <a:srgbClr val="1155CC"/>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hyperlink" Target="https://www.cash4college.csac.ca.gov/"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gettingtocollege.humboldt.edu/"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hyperlink" Target="https://collegereadiness.collegeboard.org/sat" TargetMode="External"/><Relationship Id="rId5" Type="http://schemas.openxmlformats.org/officeDocument/2006/relationships/hyperlink" Target="http://www.act.org/content/act/en/products-and-services/the-act.html" TargetMode="External"/><Relationship Id="rId4" Type="http://schemas.openxmlformats.org/officeDocument/2006/relationships/hyperlink" Target="http://csustudentsucces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232175" y="133075"/>
            <a:ext cx="3491700" cy="10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 name="Google Shape;55;p13"/>
          <p:cNvSpPr txBox="1"/>
          <p:nvPr/>
        </p:nvSpPr>
        <p:spPr>
          <a:xfrm>
            <a:off x="2627125" y="754925"/>
            <a:ext cx="3402300" cy="910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25" y="0"/>
            <a:ext cx="9143938" cy="5143500"/>
          </a:xfrm>
          <a:prstGeom prst="rect">
            <a:avLst/>
          </a:prstGeom>
          <a:noFill/>
          <a:ln>
            <a:noFill/>
          </a:ln>
        </p:spPr>
      </p:pic>
      <p:pic>
        <p:nvPicPr>
          <p:cNvPr id="57" name="Google Shape;57;p13"/>
          <p:cNvPicPr preferRelativeResize="0"/>
          <p:nvPr/>
        </p:nvPicPr>
        <p:blipFill rotWithShape="1">
          <a:blip r:embed="rId4">
            <a:alphaModFix/>
          </a:blip>
          <a:srcRect t="20299"/>
          <a:stretch/>
        </p:blipFill>
        <p:spPr>
          <a:xfrm>
            <a:off x="1885075" y="1068825"/>
            <a:ext cx="5373850" cy="3151175"/>
          </a:xfrm>
          <a:prstGeom prst="rect">
            <a:avLst/>
          </a:prstGeom>
          <a:noFill/>
          <a:ln>
            <a:noFill/>
          </a:ln>
        </p:spPr>
      </p:pic>
      <p:sp>
        <p:nvSpPr>
          <p:cNvPr id="58" name="Google Shape;58;p13"/>
          <p:cNvSpPr txBox="1"/>
          <p:nvPr/>
        </p:nvSpPr>
        <p:spPr>
          <a:xfrm>
            <a:off x="6783375" y="4550750"/>
            <a:ext cx="17661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sp>
        <p:nvSpPr>
          <p:cNvPr id="59" name="Google Shape;59;p13"/>
          <p:cNvSpPr txBox="1"/>
          <p:nvPr/>
        </p:nvSpPr>
        <p:spPr>
          <a:xfrm>
            <a:off x="1791450" y="3331075"/>
            <a:ext cx="5561100" cy="71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Regular"/>
                <a:ea typeface="Comfortaa Regular"/>
                <a:cs typeface="Comfortaa Regular"/>
                <a:sym typeface="Comfortaa Regular"/>
              </a:rPr>
              <a:t>A reason for being; the thing that gets you up in the morning.</a:t>
            </a:r>
            <a:r>
              <a:rPr lang="en"/>
              <a:t> </a:t>
            </a:r>
            <a:endParaRPr/>
          </a:p>
        </p:txBody>
      </p:sp>
      <p:pic>
        <p:nvPicPr>
          <p:cNvPr id="60" name="Google Shape;60;p13"/>
          <p:cNvPicPr preferRelativeResize="0"/>
          <p:nvPr/>
        </p:nvPicPr>
        <p:blipFill rotWithShape="1">
          <a:blip r:embed="rId5">
            <a:alphaModFix/>
          </a:blip>
          <a:srcRect t="65359"/>
          <a:stretch/>
        </p:blipFill>
        <p:spPr>
          <a:xfrm>
            <a:off x="155200" y="133072"/>
            <a:ext cx="3627325" cy="387975"/>
          </a:xfrm>
          <a:prstGeom prst="rect">
            <a:avLst/>
          </a:prstGeom>
          <a:noFill/>
          <a:ln>
            <a:noFill/>
          </a:ln>
        </p:spPr>
      </p:pic>
      <p:pic>
        <p:nvPicPr>
          <p:cNvPr id="61" name="Google Shape;61;p13"/>
          <p:cNvPicPr preferRelativeResize="0"/>
          <p:nvPr/>
        </p:nvPicPr>
        <p:blipFill rotWithShape="1">
          <a:blip r:embed="rId6">
            <a:alphaModFix/>
          </a:blip>
          <a:srcRect l="42668" t="12929" r="42541" b="42701"/>
          <a:stretch/>
        </p:blipFill>
        <p:spPr>
          <a:xfrm>
            <a:off x="8328000" y="4371950"/>
            <a:ext cx="770122" cy="7134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2"/>
          <p:cNvPicPr preferRelativeResize="0"/>
          <p:nvPr/>
        </p:nvPicPr>
        <p:blipFill rotWithShape="1">
          <a:blip r:embed="rId3">
            <a:alphaModFix/>
          </a:blip>
          <a:srcRect t="12502" b="12495"/>
          <a:stretch/>
        </p:blipFill>
        <p:spPr>
          <a:xfrm>
            <a:off x="0" y="0"/>
            <a:ext cx="9144003" cy="5143500"/>
          </a:xfrm>
          <a:prstGeom prst="rect">
            <a:avLst/>
          </a:prstGeom>
          <a:noFill/>
          <a:ln>
            <a:noFill/>
          </a:ln>
        </p:spPr>
      </p:pic>
      <p:sp>
        <p:nvSpPr>
          <p:cNvPr id="159" name="Google Shape;159;p22"/>
          <p:cNvSpPr txBox="1"/>
          <p:nvPr/>
        </p:nvSpPr>
        <p:spPr>
          <a:xfrm>
            <a:off x="5232175" y="133075"/>
            <a:ext cx="3491700" cy="10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22"/>
          <p:cNvSpPr txBox="1"/>
          <p:nvPr/>
        </p:nvSpPr>
        <p:spPr>
          <a:xfrm>
            <a:off x="6828175" y="4511638"/>
            <a:ext cx="1895700" cy="7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sz="900">
              <a:solidFill>
                <a:srgbClr val="D9D9D9"/>
              </a:solidFill>
              <a:latin typeface="Comfortaa"/>
              <a:ea typeface="Comfortaa"/>
              <a:cs typeface="Comfortaa"/>
              <a:sym typeface="Comfortaa"/>
            </a:endParaRPr>
          </a:p>
        </p:txBody>
      </p:sp>
      <p:pic>
        <p:nvPicPr>
          <p:cNvPr id="161" name="Google Shape;161;p22"/>
          <p:cNvPicPr preferRelativeResize="0"/>
          <p:nvPr/>
        </p:nvPicPr>
        <p:blipFill rotWithShape="1">
          <a:blip r:embed="rId4">
            <a:alphaModFix/>
          </a:blip>
          <a:srcRect b="10730"/>
          <a:stretch/>
        </p:blipFill>
        <p:spPr>
          <a:xfrm>
            <a:off x="1131775" y="631000"/>
            <a:ext cx="6880451" cy="3880650"/>
          </a:xfrm>
          <a:prstGeom prst="rect">
            <a:avLst/>
          </a:prstGeom>
          <a:noFill/>
          <a:ln>
            <a:noFill/>
          </a:ln>
        </p:spPr>
      </p:pic>
      <p:pic>
        <p:nvPicPr>
          <p:cNvPr id="162" name="Google Shape;162;p22"/>
          <p:cNvPicPr preferRelativeResize="0"/>
          <p:nvPr/>
        </p:nvPicPr>
        <p:blipFill rotWithShape="1">
          <a:blip r:embed="rId5">
            <a:alphaModFix/>
          </a:blip>
          <a:srcRect t="65359"/>
          <a:stretch/>
        </p:blipFill>
        <p:spPr>
          <a:xfrm>
            <a:off x="144100" y="182759"/>
            <a:ext cx="3627325" cy="387975"/>
          </a:xfrm>
          <a:prstGeom prst="rect">
            <a:avLst/>
          </a:prstGeom>
          <a:noFill/>
          <a:ln>
            <a:noFill/>
          </a:ln>
        </p:spPr>
      </p:pic>
      <p:pic>
        <p:nvPicPr>
          <p:cNvPr id="163" name="Google Shape;163;p22"/>
          <p:cNvPicPr preferRelativeResize="0"/>
          <p:nvPr/>
        </p:nvPicPr>
        <p:blipFill rotWithShape="1">
          <a:blip r:embed="rId5">
            <a:alphaModFix/>
          </a:blip>
          <a:srcRect l="42668" t="12929" r="42541" b="42701"/>
          <a:stretch/>
        </p:blipFill>
        <p:spPr>
          <a:xfrm>
            <a:off x="8313850" y="4400800"/>
            <a:ext cx="716401" cy="663642"/>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3"/>
          <p:cNvPicPr preferRelativeResize="0"/>
          <p:nvPr/>
        </p:nvPicPr>
        <p:blipFill rotWithShape="1">
          <a:blip r:embed="rId3">
            <a:alphaModFix/>
          </a:blip>
          <a:srcRect t="12502" b="12495"/>
          <a:stretch/>
        </p:blipFill>
        <p:spPr>
          <a:xfrm>
            <a:off x="0" y="0"/>
            <a:ext cx="9144003" cy="5143500"/>
          </a:xfrm>
          <a:prstGeom prst="rect">
            <a:avLst/>
          </a:prstGeom>
          <a:noFill/>
          <a:ln>
            <a:noFill/>
          </a:ln>
        </p:spPr>
      </p:pic>
      <p:sp>
        <p:nvSpPr>
          <p:cNvPr id="169" name="Google Shape;169;p23"/>
          <p:cNvSpPr txBox="1"/>
          <p:nvPr/>
        </p:nvSpPr>
        <p:spPr>
          <a:xfrm>
            <a:off x="6832525" y="4359700"/>
            <a:ext cx="1666200" cy="5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sp>
        <p:nvSpPr>
          <p:cNvPr id="170" name="Google Shape;170;p23"/>
          <p:cNvSpPr txBox="1"/>
          <p:nvPr/>
        </p:nvSpPr>
        <p:spPr>
          <a:xfrm>
            <a:off x="767550" y="678501"/>
            <a:ext cx="7608900" cy="3289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400" b="1" i="1">
                <a:solidFill>
                  <a:srgbClr val="0C343D"/>
                </a:solidFill>
                <a:latin typeface="Lato Hairline"/>
                <a:ea typeface="Lato Hairline"/>
                <a:cs typeface="Lato Hairline"/>
                <a:sym typeface="Lato Hairline"/>
              </a:rPr>
              <a:t>Prepare</a:t>
            </a:r>
            <a:endParaRPr sz="2400" b="1" i="1">
              <a:solidFill>
                <a:srgbClr val="0C343D"/>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What degrees would set me on my path? </a:t>
            </a: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What colleges are a good fit?</a:t>
            </a: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What do I need to do to get into my choice colleges?</a:t>
            </a: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What college choice is a good investment?</a:t>
            </a: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Is working during college a good idea?</a:t>
            </a: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Where should I live?</a:t>
            </a: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What should I focus on?</a:t>
            </a:r>
            <a:endParaRPr sz="2400" b="1">
              <a:solidFill>
                <a:srgbClr val="0C343D"/>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p:txBody>
      </p:sp>
      <p:pic>
        <p:nvPicPr>
          <p:cNvPr id="171" name="Google Shape;171;p23"/>
          <p:cNvPicPr preferRelativeResize="0"/>
          <p:nvPr/>
        </p:nvPicPr>
        <p:blipFill rotWithShape="1">
          <a:blip r:embed="rId4">
            <a:alphaModFix/>
          </a:blip>
          <a:srcRect t="65359"/>
          <a:stretch/>
        </p:blipFill>
        <p:spPr>
          <a:xfrm>
            <a:off x="210625" y="182759"/>
            <a:ext cx="3627325" cy="387975"/>
          </a:xfrm>
          <a:prstGeom prst="rect">
            <a:avLst/>
          </a:prstGeom>
          <a:noFill/>
          <a:ln>
            <a:noFill/>
          </a:ln>
        </p:spPr>
      </p:pic>
      <p:pic>
        <p:nvPicPr>
          <p:cNvPr id="172" name="Google Shape;172;p23"/>
          <p:cNvPicPr preferRelativeResize="0"/>
          <p:nvPr/>
        </p:nvPicPr>
        <p:blipFill rotWithShape="1">
          <a:blip r:embed="rId4">
            <a:alphaModFix/>
          </a:blip>
          <a:srcRect l="42668" t="12929" r="42541" b="42701"/>
          <a:stretch/>
        </p:blipFill>
        <p:spPr>
          <a:xfrm>
            <a:off x="8354600" y="4359700"/>
            <a:ext cx="716401" cy="663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0">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0">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FAD25C"/>
            </a:gs>
          </a:gsLst>
          <a:lin ang="5400012" scaled="0"/>
        </a:gradFill>
        <a:effectLst/>
      </p:bgPr>
    </p:bg>
    <p:spTree>
      <p:nvGrpSpPr>
        <p:cNvPr id="1" name="Shape 176"/>
        <p:cNvGrpSpPr/>
        <p:nvPr/>
      </p:nvGrpSpPr>
      <p:grpSpPr>
        <a:xfrm>
          <a:off x="0" y="0"/>
          <a:ext cx="0" cy="0"/>
          <a:chOff x="0" y="0"/>
          <a:chExt cx="0" cy="0"/>
        </a:xfrm>
      </p:grpSpPr>
      <p:sp>
        <p:nvSpPr>
          <p:cNvPr id="177" name="Google Shape;177;p24"/>
          <p:cNvSpPr txBox="1"/>
          <p:nvPr/>
        </p:nvSpPr>
        <p:spPr>
          <a:xfrm>
            <a:off x="6828450" y="4458050"/>
            <a:ext cx="1995300" cy="57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178" name="Google Shape;178;p24"/>
          <p:cNvPicPr preferRelativeResize="0"/>
          <p:nvPr/>
        </p:nvPicPr>
        <p:blipFill rotWithShape="1">
          <a:blip r:embed="rId3">
            <a:alphaModFix/>
          </a:blip>
          <a:srcRect t="65359"/>
          <a:stretch/>
        </p:blipFill>
        <p:spPr>
          <a:xfrm>
            <a:off x="210625" y="182759"/>
            <a:ext cx="3627325" cy="387975"/>
          </a:xfrm>
          <a:prstGeom prst="rect">
            <a:avLst/>
          </a:prstGeom>
          <a:noFill/>
          <a:ln>
            <a:noFill/>
          </a:ln>
        </p:spPr>
      </p:pic>
      <p:pic>
        <p:nvPicPr>
          <p:cNvPr id="179" name="Google Shape;179;p24"/>
          <p:cNvPicPr preferRelativeResize="0"/>
          <p:nvPr/>
        </p:nvPicPr>
        <p:blipFill rotWithShape="1">
          <a:blip r:embed="rId3">
            <a:alphaModFix/>
          </a:blip>
          <a:srcRect l="42668" t="12929" r="42541" b="42701"/>
          <a:stretch/>
        </p:blipFill>
        <p:spPr>
          <a:xfrm>
            <a:off x="8361325" y="4360050"/>
            <a:ext cx="716401" cy="663642"/>
          </a:xfrm>
          <a:prstGeom prst="rect">
            <a:avLst/>
          </a:prstGeom>
          <a:noFill/>
          <a:ln>
            <a:noFill/>
          </a:ln>
        </p:spPr>
      </p:pic>
      <p:pic>
        <p:nvPicPr>
          <p:cNvPr id="180" name="Google Shape;180;p24"/>
          <p:cNvPicPr preferRelativeResize="0"/>
          <p:nvPr/>
        </p:nvPicPr>
        <p:blipFill rotWithShape="1">
          <a:blip r:embed="rId4">
            <a:alphaModFix/>
          </a:blip>
          <a:srcRect t="17415" b="13992"/>
          <a:stretch/>
        </p:blipFill>
        <p:spPr>
          <a:xfrm>
            <a:off x="4779528" y="1083550"/>
            <a:ext cx="3581797" cy="3179525"/>
          </a:xfrm>
          <a:prstGeom prst="rect">
            <a:avLst/>
          </a:prstGeom>
          <a:noFill/>
          <a:ln>
            <a:noFill/>
          </a:ln>
        </p:spPr>
      </p:pic>
      <p:pic>
        <p:nvPicPr>
          <p:cNvPr id="181" name="Google Shape;181;p24"/>
          <p:cNvPicPr preferRelativeResize="0"/>
          <p:nvPr/>
        </p:nvPicPr>
        <p:blipFill rotWithShape="1">
          <a:blip r:embed="rId5">
            <a:alphaModFix/>
          </a:blip>
          <a:srcRect l="4650" r="4704"/>
          <a:stretch/>
        </p:blipFill>
        <p:spPr>
          <a:xfrm>
            <a:off x="444292" y="1119350"/>
            <a:ext cx="3802557" cy="3240699"/>
          </a:xfrm>
          <a:prstGeom prst="rect">
            <a:avLst/>
          </a:prstGeom>
          <a:noFill/>
          <a:ln>
            <a:noFill/>
          </a:ln>
        </p:spPr>
      </p:pic>
      <p:sp>
        <p:nvSpPr>
          <p:cNvPr id="182" name="Google Shape;182;p24"/>
          <p:cNvSpPr/>
          <p:nvPr/>
        </p:nvSpPr>
        <p:spPr>
          <a:xfrm>
            <a:off x="1684950" y="2161575"/>
            <a:ext cx="387900" cy="321300"/>
          </a:xfrm>
          <a:prstGeom prst="smileyFace">
            <a:avLst>
              <a:gd name="adj" fmla="val 4653"/>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4"/>
          <p:cNvSpPr/>
          <p:nvPr/>
        </p:nvSpPr>
        <p:spPr>
          <a:xfrm>
            <a:off x="7848275" y="3835450"/>
            <a:ext cx="299322" cy="321300"/>
          </a:xfrm>
          <a:prstGeom prst="lightningBolt">
            <a:avLst/>
          </a:prstGeom>
          <a:solidFill>
            <a:srgbClr val="00FFFF"/>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4"/>
          <p:cNvSpPr txBox="1"/>
          <p:nvPr/>
        </p:nvSpPr>
        <p:spPr>
          <a:xfrm>
            <a:off x="4081775" y="570725"/>
            <a:ext cx="3130500" cy="57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Go!</a:t>
            </a:r>
            <a:endParaRPr sz="3000"/>
          </a:p>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5"/>
          <p:cNvPicPr preferRelativeResize="0"/>
          <p:nvPr/>
        </p:nvPicPr>
        <p:blipFill>
          <a:blip r:embed="rId3">
            <a:alphaModFix/>
          </a:blip>
          <a:stretch>
            <a:fillRect/>
          </a:stretch>
        </p:blipFill>
        <p:spPr>
          <a:xfrm>
            <a:off x="0" y="0"/>
            <a:ext cx="9143999" cy="5143500"/>
          </a:xfrm>
          <a:prstGeom prst="rect">
            <a:avLst/>
          </a:prstGeom>
          <a:noFill/>
          <a:ln>
            <a:noFill/>
          </a:ln>
        </p:spPr>
      </p:pic>
      <p:pic>
        <p:nvPicPr>
          <p:cNvPr id="190" name="Google Shape;190;p25"/>
          <p:cNvPicPr preferRelativeResize="0"/>
          <p:nvPr/>
        </p:nvPicPr>
        <p:blipFill>
          <a:blip r:embed="rId4">
            <a:alphaModFix/>
          </a:blip>
          <a:stretch>
            <a:fillRect/>
          </a:stretch>
        </p:blipFill>
        <p:spPr>
          <a:xfrm>
            <a:off x="1404250" y="122163"/>
            <a:ext cx="6335501" cy="4899175"/>
          </a:xfrm>
          <a:prstGeom prst="rect">
            <a:avLst/>
          </a:prstGeom>
          <a:noFill/>
          <a:ln w="2857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700" scaled="0"/>
        </a:gradFill>
        <a:effectLst/>
      </p:bgPr>
    </p:bg>
    <p:spTree>
      <p:nvGrpSpPr>
        <p:cNvPr id="1" name="Shape 194"/>
        <p:cNvGrpSpPr/>
        <p:nvPr/>
      </p:nvGrpSpPr>
      <p:grpSpPr>
        <a:xfrm>
          <a:off x="0" y="0"/>
          <a:ext cx="0" cy="0"/>
          <a:chOff x="0" y="0"/>
          <a:chExt cx="0" cy="0"/>
        </a:xfrm>
      </p:grpSpPr>
      <p:pic>
        <p:nvPicPr>
          <p:cNvPr id="195" name="Google Shape;195;p26"/>
          <p:cNvPicPr preferRelativeResize="0"/>
          <p:nvPr/>
        </p:nvPicPr>
        <p:blipFill>
          <a:blip r:embed="rId3">
            <a:alphaModFix/>
          </a:blip>
          <a:stretch>
            <a:fillRect/>
          </a:stretch>
        </p:blipFill>
        <p:spPr>
          <a:xfrm>
            <a:off x="291025" y="686150"/>
            <a:ext cx="3045600" cy="1895905"/>
          </a:xfrm>
          <a:prstGeom prst="rect">
            <a:avLst/>
          </a:prstGeom>
          <a:noFill/>
          <a:ln>
            <a:noFill/>
          </a:ln>
        </p:spPr>
      </p:pic>
      <p:sp>
        <p:nvSpPr>
          <p:cNvPr id="196" name="Google Shape;196;p26"/>
          <p:cNvSpPr txBox="1"/>
          <p:nvPr/>
        </p:nvSpPr>
        <p:spPr>
          <a:xfrm>
            <a:off x="291025" y="2741400"/>
            <a:ext cx="30456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hlinkClick r:id="rId4"/>
              </a:rPr>
              <a:t>https://www.cash4college.csac.ca.gov/</a:t>
            </a:r>
            <a:endParaRPr sz="1800"/>
          </a:p>
        </p:txBody>
      </p:sp>
      <p:pic>
        <p:nvPicPr>
          <p:cNvPr id="197" name="Google Shape;197;p26"/>
          <p:cNvPicPr preferRelativeResize="0"/>
          <p:nvPr/>
        </p:nvPicPr>
        <p:blipFill>
          <a:blip r:embed="rId5">
            <a:alphaModFix/>
          </a:blip>
          <a:stretch>
            <a:fillRect/>
          </a:stretch>
        </p:blipFill>
        <p:spPr>
          <a:xfrm>
            <a:off x="3500000" y="404050"/>
            <a:ext cx="5452300" cy="3952425"/>
          </a:xfrm>
          <a:prstGeom prst="rect">
            <a:avLst/>
          </a:prstGeom>
          <a:noFill/>
          <a:ln>
            <a:noFill/>
          </a:ln>
        </p:spPr>
      </p:pic>
      <p:pic>
        <p:nvPicPr>
          <p:cNvPr id="198" name="Google Shape;198;p26"/>
          <p:cNvPicPr preferRelativeResize="0"/>
          <p:nvPr/>
        </p:nvPicPr>
        <p:blipFill rotWithShape="1">
          <a:blip r:embed="rId6">
            <a:alphaModFix/>
          </a:blip>
          <a:srcRect t="65359"/>
          <a:stretch/>
        </p:blipFill>
        <p:spPr>
          <a:xfrm>
            <a:off x="210625" y="182759"/>
            <a:ext cx="3627325" cy="387975"/>
          </a:xfrm>
          <a:prstGeom prst="rect">
            <a:avLst/>
          </a:prstGeom>
          <a:noFill/>
          <a:ln>
            <a:noFill/>
          </a:ln>
        </p:spPr>
      </p:pic>
      <p:pic>
        <p:nvPicPr>
          <p:cNvPr id="199" name="Google Shape;199;p26"/>
          <p:cNvPicPr preferRelativeResize="0"/>
          <p:nvPr/>
        </p:nvPicPr>
        <p:blipFill rotWithShape="1">
          <a:blip r:embed="rId6">
            <a:alphaModFix/>
          </a:blip>
          <a:srcRect l="42668" t="12929" r="42541" b="42701"/>
          <a:stretch/>
        </p:blipFill>
        <p:spPr>
          <a:xfrm>
            <a:off x="8316975" y="4413025"/>
            <a:ext cx="716401" cy="663642"/>
          </a:xfrm>
          <a:prstGeom prst="rect">
            <a:avLst/>
          </a:prstGeom>
          <a:noFill/>
          <a:ln>
            <a:noFill/>
          </a:ln>
        </p:spPr>
      </p:pic>
      <p:sp>
        <p:nvSpPr>
          <p:cNvPr id="200" name="Google Shape;200;p26"/>
          <p:cNvSpPr txBox="1"/>
          <p:nvPr/>
        </p:nvSpPr>
        <p:spPr>
          <a:xfrm>
            <a:off x="6824450" y="4511150"/>
            <a:ext cx="1671000" cy="46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04"/>
        <p:cNvGrpSpPr/>
        <p:nvPr/>
      </p:nvGrpSpPr>
      <p:grpSpPr>
        <a:xfrm>
          <a:off x="0" y="0"/>
          <a:ext cx="0" cy="0"/>
          <a:chOff x="0" y="0"/>
          <a:chExt cx="0" cy="0"/>
        </a:xfrm>
      </p:grpSpPr>
      <p:pic>
        <p:nvPicPr>
          <p:cNvPr id="205" name="Google Shape;205;p27">
            <a:hlinkClick r:id="rId3"/>
          </p:cNvPr>
          <p:cNvPicPr preferRelativeResize="0"/>
          <p:nvPr/>
        </p:nvPicPr>
        <p:blipFill rotWithShape="1">
          <a:blip r:embed="rId4">
            <a:alphaModFix/>
          </a:blip>
          <a:srcRect/>
          <a:stretch/>
        </p:blipFill>
        <p:spPr>
          <a:xfrm>
            <a:off x="1707001" y="594275"/>
            <a:ext cx="6008250" cy="3919824"/>
          </a:xfrm>
          <a:prstGeom prst="rect">
            <a:avLst/>
          </a:prstGeom>
          <a:noFill/>
          <a:ln>
            <a:noFill/>
          </a:ln>
        </p:spPr>
      </p:pic>
      <p:sp>
        <p:nvSpPr>
          <p:cNvPr id="206" name="Google Shape;206;p27"/>
          <p:cNvSpPr txBox="1"/>
          <p:nvPr/>
        </p:nvSpPr>
        <p:spPr>
          <a:xfrm>
            <a:off x="6842950" y="4514100"/>
            <a:ext cx="2355300" cy="45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207" name="Google Shape;207;p27"/>
          <p:cNvPicPr preferRelativeResize="0"/>
          <p:nvPr/>
        </p:nvPicPr>
        <p:blipFill rotWithShape="1">
          <a:blip r:embed="rId5">
            <a:alphaModFix/>
          </a:blip>
          <a:srcRect t="65359"/>
          <a:stretch/>
        </p:blipFill>
        <p:spPr>
          <a:xfrm>
            <a:off x="210625" y="182759"/>
            <a:ext cx="3627325" cy="387975"/>
          </a:xfrm>
          <a:prstGeom prst="rect">
            <a:avLst/>
          </a:prstGeom>
          <a:noFill/>
          <a:ln>
            <a:noFill/>
          </a:ln>
        </p:spPr>
      </p:pic>
      <p:pic>
        <p:nvPicPr>
          <p:cNvPr id="208" name="Google Shape;208;p27"/>
          <p:cNvPicPr preferRelativeResize="0"/>
          <p:nvPr/>
        </p:nvPicPr>
        <p:blipFill rotWithShape="1">
          <a:blip r:embed="rId5">
            <a:alphaModFix/>
          </a:blip>
          <a:srcRect l="42668" t="12929" r="42541" b="42701"/>
          <a:stretch/>
        </p:blipFill>
        <p:spPr>
          <a:xfrm>
            <a:off x="8339150" y="4409075"/>
            <a:ext cx="716401" cy="663642"/>
          </a:xfrm>
          <a:prstGeom prst="rect">
            <a:avLst/>
          </a:prstGeom>
          <a:noFill/>
          <a:ln>
            <a:noFill/>
          </a:ln>
        </p:spPr>
      </p:pic>
      <p:pic>
        <p:nvPicPr>
          <p:cNvPr id="209" name="Google Shape;209;p27">
            <a:hlinkClick r:id="rId3"/>
          </p:cNvPr>
          <p:cNvPicPr preferRelativeResize="0"/>
          <p:nvPr/>
        </p:nvPicPr>
        <p:blipFill>
          <a:blip r:embed="rId6">
            <a:alphaModFix/>
          </a:blip>
          <a:stretch>
            <a:fillRect/>
          </a:stretch>
        </p:blipFill>
        <p:spPr>
          <a:xfrm>
            <a:off x="0" y="0"/>
            <a:ext cx="8311880" cy="5072726"/>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5" name="Google Shape;215;p28"/>
          <p:cNvSpPr txBox="1"/>
          <p:nvPr/>
        </p:nvSpPr>
        <p:spPr>
          <a:xfrm>
            <a:off x="6803900" y="4452625"/>
            <a:ext cx="1842000" cy="6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sp>
        <p:nvSpPr>
          <p:cNvPr id="216" name="Google Shape;216;p28"/>
          <p:cNvSpPr/>
          <p:nvPr/>
        </p:nvSpPr>
        <p:spPr>
          <a:xfrm>
            <a:off x="1299325" y="889850"/>
            <a:ext cx="1466700" cy="1426500"/>
          </a:xfrm>
          <a:prstGeom prst="ellipse">
            <a:avLst/>
          </a:prstGeom>
          <a:solidFill>
            <a:srgbClr val="977246">
              <a:alpha val="73030"/>
            </a:srgb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736750" y="1383825"/>
            <a:ext cx="1466700" cy="1426500"/>
          </a:xfrm>
          <a:prstGeom prst="ellipse">
            <a:avLst/>
          </a:prstGeom>
          <a:solidFill>
            <a:srgbClr val="93D02D">
              <a:alpha val="67420"/>
            </a:srgb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a:off x="1871975" y="1383825"/>
            <a:ext cx="1466700" cy="1426500"/>
          </a:xfrm>
          <a:prstGeom prst="ellipse">
            <a:avLst/>
          </a:prstGeom>
          <a:solidFill>
            <a:srgbClr val="832398">
              <a:alpha val="61799"/>
            </a:srgb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8"/>
          <p:cNvSpPr/>
          <p:nvPr/>
        </p:nvSpPr>
        <p:spPr>
          <a:xfrm>
            <a:off x="1299325" y="1994875"/>
            <a:ext cx="1466700" cy="1426500"/>
          </a:xfrm>
          <a:prstGeom prst="ellipse">
            <a:avLst/>
          </a:prstGeom>
          <a:solidFill>
            <a:srgbClr val="9A2B2B">
              <a:alpha val="61240"/>
            </a:srgb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a:off x="1771525" y="1918775"/>
            <a:ext cx="522300" cy="453600"/>
          </a:xfrm>
          <a:prstGeom prst="heart">
            <a:avLst/>
          </a:prstGeom>
          <a:gradFill>
            <a:gsLst>
              <a:gs pos="0">
                <a:srgbClr val="E06666"/>
              </a:gs>
              <a:gs pos="100000">
                <a:srgbClr val="E3F609"/>
              </a:gs>
            </a:gsLst>
            <a:path path="circle">
              <a:fillToRect l="50000" t="50000" r="50000" b="50000"/>
            </a:path>
            <a:tileRect/>
          </a:gra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txBox="1"/>
          <p:nvPr/>
        </p:nvSpPr>
        <p:spPr>
          <a:xfrm>
            <a:off x="3837950" y="570725"/>
            <a:ext cx="4164300" cy="3890700"/>
          </a:xfrm>
          <a:prstGeom prst="rect">
            <a:avLst/>
          </a:prstGeom>
          <a:solidFill>
            <a:srgbClr val="D5A6BD">
              <a:alpha val="56180"/>
            </a:srgbClr>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40" b="1">
                <a:solidFill>
                  <a:srgbClr val="0B5394"/>
                </a:solidFill>
                <a:latin typeface="Lato"/>
                <a:ea typeface="Lato"/>
                <a:cs typeface="Lato"/>
                <a:sym typeface="Lato"/>
              </a:rPr>
              <a:t>Quick Review/Advice</a:t>
            </a:r>
            <a:r>
              <a:rPr lang="en" sz="3240" b="1">
                <a:solidFill>
                  <a:schemeClr val="accent5"/>
                </a:solidFill>
                <a:latin typeface="Lato"/>
                <a:ea typeface="Lato"/>
                <a:cs typeface="Lato"/>
                <a:sym typeface="Lato"/>
              </a:rPr>
              <a:t> </a:t>
            </a:r>
            <a:r>
              <a:rPr lang="en" sz="3240" b="1">
                <a:solidFill>
                  <a:schemeClr val="accent5"/>
                </a:solidFill>
                <a:latin typeface="Lato Hairline"/>
                <a:ea typeface="Lato Hairline"/>
                <a:cs typeface="Lato Hairline"/>
                <a:sym typeface="Lato Hairline"/>
              </a:rPr>
              <a:t> </a:t>
            </a:r>
            <a:r>
              <a:rPr lang="en" sz="3240" b="1">
                <a:solidFill>
                  <a:srgbClr val="B45F06"/>
                </a:solidFill>
                <a:latin typeface="Lato Hairline"/>
                <a:ea typeface="Lato Hairline"/>
                <a:cs typeface="Lato Hairline"/>
                <a:sym typeface="Lato Hairline"/>
              </a:rPr>
              <a:t> </a:t>
            </a:r>
            <a:endParaRPr sz="24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Resources</a:t>
            </a:r>
            <a:endParaRPr sz="9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Time Management </a:t>
            </a:r>
            <a:endParaRPr sz="24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Be confident in your decisions </a:t>
            </a:r>
            <a:endParaRPr sz="24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Be the College Student </a:t>
            </a:r>
            <a:endParaRPr sz="24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Enjoy Planning</a:t>
            </a:r>
            <a:endParaRPr sz="24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FAFSA</a:t>
            </a:r>
            <a:r>
              <a:rPr lang="en" sz="3000" b="1">
                <a:solidFill>
                  <a:srgbClr val="741B47"/>
                </a:solidFill>
                <a:latin typeface="Lato Hairline"/>
                <a:ea typeface="Lato Hairline"/>
                <a:cs typeface="Lato Hairline"/>
                <a:sym typeface="Lato Hairline"/>
              </a:rPr>
              <a:t> </a:t>
            </a:r>
            <a:endParaRPr sz="3000">
              <a:solidFill>
                <a:srgbClr val="741B47"/>
              </a:solidFill>
            </a:endParaRPr>
          </a:p>
        </p:txBody>
      </p:sp>
      <p:pic>
        <p:nvPicPr>
          <p:cNvPr id="222" name="Google Shape;222;p28"/>
          <p:cNvPicPr preferRelativeResize="0"/>
          <p:nvPr/>
        </p:nvPicPr>
        <p:blipFill rotWithShape="1">
          <a:blip r:embed="rId4">
            <a:alphaModFix/>
          </a:blip>
          <a:srcRect t="65359"/>
          <a:stretch/>
        </p:blipFill>
        <p:spPr>
          <a:xfrm>
            <a:off x="210625" y="182759"/>
            <a:ext cx="3627325" cy="387975"/>
          </a:xfrm>
          <a:prstGeom prst="rect">
            <a:avLst/>
          </a:prstGeom>
          <a:noFill/>
          <a:ln>
            <a:noFill/>
          </a:ln>
        </p:spPr>
      </p:pic>
      <p:pic>
        <p:nvPicPr>
          <p:cNvPr id="223" name="Google Shape;223;p28"/>
          <p:cNvPicPr preferRelativeResize="0"/>
          <p:nvPr/>
        </p:nvPicPr>
        <p:blipFill rotWithShape="1">
          <a:blip r:embed="rId5">
            <a:alphaModFix/>
          </a:blip>
          <a:srcRect l="42668" t="12929" r="42541" b="42701"/>
          <a:stretch/>
        </p:blipFill>
        <p:spPr>
          <a:xfrm>
            <a:off x="8328000" y="4371950"/>
            <a:ext cx="770122" cy="7134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227"/>
        <p:cNvGrpSpPr/>
        <p:nvPr/>
      </p:nvGrpSpPr>
      <p:grpSpPr>
        <a:xfrm>
          <a:off x="0" y="0"/>
          <a:ext cx="0" cy="0"/>
          <a:chOff x="0" y="0"/>
          <a:chExt cx="0" cy="0"/>
        </a:xfrm>
      </p:grpSpPr>
      <p:sp>
        <p:nvSpPr>
          <p:cNvPr id="228" name="Google Shape;228;p29"/>
          <p:cNvSpPr txBox="1"/>
          <p:nvPr/>
        </p:nvSpPr>
        <p:spPr>
          <a:xfrm>
            <a:off x="6733300" y="4506475"/>
            <a:ext cx="1950900" cy="49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sp>
        <p:nvSpPr>
          <p:cNvPr id="229" name="Google Shape;229;p29"/>
          <p:cNvSpPr txBox="1"/>
          <p:nvPr/>
        </p:nvSpPr>
        <p:spPr>
          <a:xfrm>
            <a:off x="1032100" y="1071750"/>
            <a:ext cx="6024000" cy="3000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3240" b="1">
                <a:solidFill>
                  <a:srgbClr val="0C343D"/>
                </a:solidFill>
                <a:latin typeface="Lato"/>
                <a:ea typeface="Lato"/>
                <a:cs typeface="Lato"/>
                <a:sym typeface="Lato"/>
              </a:rPr>
              <a:t>Supporting Youth to </a:t>
            </a:r>
            <a:endParaRPr sz="3240" b="1">
              <a:solidFill>
                <a:srgbClr val="0C343D"/>
              </a:solidFill>
              <a:latin typeface="Lato"/>
              <a:ea typeface="Lato"/>
              <a:cs typeface="Lato"/>
              <a:sym typeface="Lato"/>
            </a:endParaRPr>
          </a:p>
          <a:p>
            <a:pPr marL="0" lvl="0" indent="0" algn="ctr" rtl="0">
              <a:lnSpc>
                <a:spcPct val="90000"/>
              </a:lnSpc>
              <a:spcBef>
                <a:spcPts val="0"/>
              </a:spcBef>
              <a:spcAft>
                <a:spcPts val="0"/>
              </a:spcAft>
              <a:buNone/>
            </a:pPr>
            <a:r>
              <a:rPr lang="en" sz="3240" b="1">
                <a:solidFill>
                  <a:srgbClr val="0C343D"/>
                </a:solidFill>
                <a:latin typeface="Lato"/>
                <a:ea typeface="Lato"/>
                <a:cs typeface="Lato"/>
                <a:sym typeface="Lato"/>
              </a:rPr>
              <a:t>DREAM, PREPARE, GO!</a:t>
            </a:r>
            <a:endParaRPr sz="3240" b="1">
              <a:solidFill>
                <a:srgbClr val="0C343D"/>
              </a:solidFill>
              <a:latin typeface="Lato"/>
              <a:ea typeface="Lato"/>
              <a:cs typeface="Lato"/>
              <a:sym typeface="Lato"/>
            </a:endParaRPr>
          </a:p>
          <a:p>
            <a:pPr marL="0" lvl="0" indent="0" algn="ctr" rtl="0">
              <a:lnSpc>
                <a:spcPct val="90000"/>
              </a:lnSpc>
              <a:spcBef>
                <a:spcPts val="0"/>
              </a:spcBef>
              <a:spcAft>
                <a:spcPts val="0"/>
              </a:spcAft>
              <a:buNone/>
            </a:pPr>
            <a:endParaRPr sz="3240" b="1">
              <a:solidFill>
                <a:srgbClr val="0C343D"/>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0C343D"/>
                </a:solidFill>
                <a:latin typeface="Lato Hairline"/>
                <a:ea typeface="Lato Hairline"/>
                <a:cs typeface="Lato Hairline"/>
                <a:sym typeface="Lato Hairline"/>
              </a:rPr>
              <a:t>Jana Ashbrook </a:t>
            </a:r>
            <a:endParaRPr sz="2400" b="1">
              <a:solidFill>
                <a:srgbClr val="0C343D"/>
              </a:solidFill>
              <a:latin typeface="Lato Hairline"/>
              <a:ea typeface="Lato Hairline"/>
              <a:cs typeface="Lato Hairline"/>
              <a:sym typeface="Lato Hairline"/>
            </a:endParaRPr>
          </a:p>
          <a:p>
            <a:pPr marL="0" lvl="0" indent="0" algn="ctr" rtl="0">
              <a:lnSpc>
                <a:spcPct val="90000"/>
              </a:lnSpc>
              <a:spcBef>
                <a:spcPts val="0"/>
              </a:spcBef>
              <a:spcAft>
                <a:spcPts val="0"/>
              </a:spcAft>
              <a:buNone/>
            </a:pPr>
            <a:endParaRPr sz="2400" b="1">
              <a:solidFill>
                <a:srgbClr val="0C343D"/>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0C343D"/>
                </a:solidFill>
                <a:latin typeface="Lato Hairline"/>
                <a:ea typeface="Lato Hairline"/>
                <a:cs typeface="Lato Hairline"/>
                <a:sym typeface="Lato Hairline"/>
              </a:rPr>
              <a:t>Academic Preparation for College</a:t>
            </a:r>
            <a:endParaRPr sz="2400" b="1">
              <a:solidFill>
                <a:srgbClr val="0C343D"/>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0C343D"/>
                </a:solidFill>
                <a:latin typeface="Lato Hairline"/>
                <a:ea typeface="Lato Hairline"/>
                <a:cs typeface="Lato Hairline"/>
                <a:sym typeface="Lato Hairline"/>
              </a:rPr>
              <a:t>eap@ humboldt.edu</a:t>
            </a:r>
            <a:br>
              <a:rPr lang="en" sz="2400" b="1">
                <a:solidFill>
                  <a:srgbClr val="0C343D"/>
                </a:solidFill>
                <a:latin typeface="Lato Hairline"/>
                <a:ea typeface="Lato Hairline"/>
                <a:cs typeface="Lato Hairline"/>
                <a:sym typeface="Lato Hairline"/>
              </a:rPr>
            </a:br>
            <a:r>
              <a:rPr lang="en" sz="2400" b="1">
                <a:solidFill>
                  <a:srgbClr val="0C343D"/>
                </a:solidFill>
                <a:latin typeface="Lato Hairline"/>
                <a:ea typeface="Lato Hairline"/>
                <a:cs typeface="Lato Hairline"/>
                <a:sym typeface="Lato Hairline"/>
              </a:rPr>
              <a:t>Gettingtocollege.Humboldt.edu</a:t>
            </a:r>
            <a:r>
              <a:rPr lang="en" sz="3240" b="1">
                <a:solidFill>
                  <a:srgbClr val="0C343D"/>
                </a:solidFill>
                <a:latin typeface="Lato Hairline"/>
                <a:ea typeface="Lato Hairline"/>
                <a:cs typeface="Lato Hairline"/>
                <a:sym typeface="Lato Hairline"/>
              </a:rPr>
              <a:t> </a:t>
            </a:r>
            <a:endParaRPr sz="3240" b="1">
              <a:solidFill>
                <a:srgbClr val="0C343D"/>
              </a:solidFill>
              <a:latin typeface="Lato Hairline"/>
              <a:ea typeface="Lato Hairline"/>
              <a:cs typeface="Lato Hairline"/>
              <a:sym typeface="Lato Hairline"/>
            </a:endParaRPr>
          </a:p>
        </p:txBody>
      </p:sp>
      <p:pic>
        <p:nvPicPr>
          <p:cNvPr id="230" name="Google Shape;230;p29"/>
          <p:cNvPicPr preferRelativeResize="0"/>
          <p:nvPr/>
        </p:nvPicPr>
        <p:blipFill rotWithShape="1">
          <a:blip r:embed="rId3">
            <a:alphaModFix/>
          </a:blip>
          <a:srcRect t="65359"/>
          <a:stretch/>
        </p:blipFill>
        <p:spPr>
          <a:xfrm>
            <a:off x="210625" y="182759"/>
            <a:ext cx="3627325" cy="387975"/>
          </a:xfrm>
          <a:prstGeom prst="rect">
            <a:avLst/>
          </a:prstGeom>
          <a:noFill/>
          <a:ln>
            <a:noFill/>
          </a:ln>
        </p:spPr>
      </p:pic>
      <p:pic>
        <p:nvPicPr>
          <p:cNvPr id="231" name="Google Shape;231;p29"/>
          <p:cNvPicPr preferRelativeResize="0"/>
          <p:nvPr/>
        </p:nvPicPr>
        <p:blipFill rotWithShape="1">
          <a:blip r:embed="rId3">
            <a:alphaModFix/>
          </a:blip>
          <a:srcRect l="42668" t="12929" r="42541" b="42701"/>
          <a:stretch/>
        </p:blipFill>
        <p:spPr>
          <a:xfrm>
            <a:off x="8339150" y="4424100"/>
            <a:ext cx="716401" cy="663642"/>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35"/>
        <p:cNvGrpSpPr/>
        <p:nvPr/>
      </p:nvGrpSpPr>
      <p:grpSpPr>
        <a:xfrm>
          <a:off x="0" y="0"/>
          <a:ext cx="0" cy="0"/>
          <a:chOff x="0" y="0"/>
          <a:chExt cx="0" cy="0"/>
        </a:xfrm>
      </p:grpSpPr>
      <p:sp>
        <p:nvSpPr>
          <p:cNvPr id="236" name="Google Shape;236;p30"/>
          <p:cNvSpPr txBox="1"/>
          <p:nvPr/>
        </p:nvSpPr>
        <p:spPr>
          <a:xfrm>
            <a:off x="6817350" y="4479750"/>
            <a:ext cx="1818000" cy="6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sp>
        <p:nvSpPr>
          <p:cNvPr id="237" name="Google Shape;237;p30"/>
          <p:cNvSpPr txBox="1"/>
          <p:nvPr/>
        </p:nvSpPr>
        <p:spPr>
          <a:xfrm>
            <a:off x="482200" y="570725"/>
            <a:ext cx="8384400" cy="287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800" b="1">
                <a:solidFill>
                  <a:srgbClr val="741B47"/>
                </a:solidFill>
                <a:latin typeface="Lato Hairline"/>
                <a:ea typeface="Lato Hairline"/>
                <a:cs typeface="Lato Hairline"/>
                <a:sym typeface="Lato Hairline"/>
              </a:rPr>
              <a:t>College</a:t>
            </a:r>
            <a:endParaRPr sz="2800" b="1">
              <a:solidFill>
                <a:srgbClr val="741B47"/>
              </a:solidFill>
              <a:latin typeface="Lato Hairline"/>
              <a:ea typeface="Lato Hairline"/>
              <a:cs typeface="Lato Hairline"/>
              <a:sym typeface="Lato Hairline"/>
            </a:endParaRPr>
          </a:p>
          <a:p>
            <a:pPr marL="0" lvl="0" indent="0" algn="l" rtl="0">
              <a:lnSpc>
                <a:spcPct val="115000"/>
              </a:lnSpc>
              <a:spcBef>
                <a:spcPts val="0"/>
              </a:spcBef>
              <a:spcAft>
                <a:spcPts val="0"/>
              </a:spcAft>
              <a:buNone/>
            </a:pPr>
            <a:r>
              <a:rPr lang="en" sz="2800" b="1">
                <a:solidFill>
                  <a:srgbClr val="741B47"/>
                </a:solidFill>
                <a:latin typeface="Lato Hairline"/>
                <a:ea typeface="Lato Hairline"/>
                <a:cs typeface="Lato Hairline"/>
                <a:sym typeface="Lato Hairline"/>
              </a:rPr>
              <a:t>Admissions</a:t>
            </a:r>
            <a:br>
              <a:rPr lang="en" sz="2800" b="1">
                <a:solidFill>
                  <a:srgbClr val="741B47"/>
                </a:solidFill>
                <a:latin typeface="Lato Hairline"/>
                <a:ea typeface="Lato Hairline"/>
                <a:cs typeface="Lato Hairline"/>
                <a:sym typeface="Lato Hairline"/>
              </a:rPr>
            </a:br>
            <a:r>
              <a:rPr lang="en" sz="2800" b="1">
                <a:solidFill>
                  <a:srgbClr val="741B47"/>
                </a:solidFill>
                <a:latin typeface="Lato Hairline"/>
                <a:ea typeface="Lato Hairline"/>
                <a:cs typeface="Lato Hairline"/>
                <a:sym typeface="Lato Hairline"/>
              </a:rPr>
              <a:t>(College Eligible)</a:t>
            </a:r>
            <a:r>
              <a:rPr lang="en" sz="2800" b="1">
                <a:solidFill>
                  <a:schemeClr val="lt1"/>
                </a:solidFill>
                <a:latin typeface="Lato Hairline"/>
                <a:ea typeface="Lato Hairline"/>
                <a:cs typeface="Lato Hairline"/>
                <a:sym typeface="Lato Hairline"/>
              </a:rPr>
              <a:t/>
            </a:r>
            <a:br>
              <a:rPr lang="en" sz="2800" b="1">
                <a:solidFill>
                  <a:schemeClr val="lt1"/>
                </a:solidFill>
                <a:latin typeface="Lato Hairline"/>
                <a:ea typeface="Lato Hairline"/>
                <a:cs typeface="Lato Hairline"/>
                <a:sym typeface="Lato Hairline"/>
              </a:rPr>
            </a:br>
            <a:r>
              <a:rPr lang="en" sz="2800" b="1">
                <a:latin typeface="Lato Hairline"/>
                <a:ea typeface="Lato Hairline"/>
                <a:cs typeface="Lato Hairline"/>
                <a:sym typeface="Lato Hairline"/>
              </a:rPr>
              <a:t>vs.</a:t>
            </a:r>
            <a:br>
              <a:rPr lang="en" sz="2800" b="1">
                <a:latin typeface="Lato Hairline"/>
                <a:ea typeface="Lato Hairline"/>
                <a:cs typeface="Lato Hairline"/>
                <a:sym typeface="Lato Hairline"/>
              </a:rPr>
            </a:br>
            <a:r>
              <a:rPr lang="en" sz="2800" b="1">
                <a:solidFill>
                  <a:srgbClr val="B45F06"/>
                </a:solidFill>
                <a:latin typeface="Lato Hairline"/>
                <a:ea typeface="Lato Hairline"/>
                <a:cs typeface="Lato Hairline"/>
                <a:sym typeface="Lato Hairline"/>
              </a:rPr>
              <a:t>College</a:t>
            </a:r>
            <a:endParaRPr sz="2800" b="1">
              <a:solidFill>
                <a:srgbClr val="B45F06"/>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800" b="1">
                <a:solidFill>
                  <a:srgbClr val="B45F06"/>
                </a:solidFill>
                <a:latin typeface="Lato Hairline"/>
                <a:ea typeface="Lato Hairline"/>
                <a:cs typeface="Lato Hairline"/>
                <a:sym typeface="Lato Hairline"/>
              </a:rPr>
              <a:t>Placement</a:t>
            </a:r>
            <a:br>
              <a:rPr lang="en" sz="2800" b="1">
                <a:solidFill>
                  <a:srgbClr val="B45F06"/>
                </a:solidFill>
                <a:latin typeface="Lato Hairline"/>
                <a:ea typeface="Lato Hairline"/>
                <a:cs typeface="Lato Hairline"/>
                <a:sym typeface="Lato Hairline"/>
              </a:rPr>
            </a:br>
            <a:r>
              <a:rPr lang="en" sz="2800" b="1">
                <a:solidFill>
                  <a:srgbClr val="B45F06"/>
                </a:solidFill>
                <a:latin typeface="Lato Hairline"/>
                <a:ea typeface="Lato Hairline"/>
                <a:cs typeface="Lato Hairline"/>
                <a:sym typeface="Lato Hairline"/>
              </a:rPr>
              <a:t/>
            </a:r>
            <a:br>
              <a:rPr lang="en" sz="2800" b="1">
                <a:solidFill>
                  <a:srgbClr val="B45F06"/>
                </a:solidFill>
                <a:latin typeface="Lato Hairline"/>
                <a:ea typeface="Lato Hairline"/>
                <a:cs typeface="Lato Hairline"/>
                <a:sym typeface="Lato Hairline"/>
              </a:rPr>
            </a:br>
            <a:r>
              <a:rPr lang="en" sz="2400" b="1">
                <a:latin typeface="Lato Hairline"/>
                <a:ea typeface="Lato Hairline"/>
                <a:cs typeface="Lato Hairline"/>
                <a:sym typeface="Lato Hairline"/>
              </a:rPr>
              <a:t>GE - General Education is the required curriculum that makes up the foundation of an undergraduate degree.</a:t>
            </a:r>
            <a:r>
              <a:rPr lang="en" sz="2400" b="1">
                <a:solidFill>
                  <a:schemeClr val="lt1"/>
                </a:solidFill>
                <a:latin typeface="Lato Hairline"/>
                <a:ea typeface="Lato Hairline"/>
                <a:cs typeface="Lato Hairline"/>
                <a:sym typeface="Lato Hairline"/>
              </a:rPr>
              <a:t> </a:t>
            </a:r>
            <a:r>
              <a:rPr lang="en" sz="3240" b="1">
                <a:solidFill>
                  <a:schemeClr val="lt1"/>
                </a:solidFill>
                <a:latin typeface="Lato Hairline"/>
                <a:ea typeface="Lato Hairline"/>
                <a:cs typeface="Lato Hairline"/>
                <a:sym typeface="Lato Hairline"/>
              </a:rPr>
              <a:t/>
            </a:r>
            <a:br>
              <a:rPr lang="en" sz="3240" b="1">
                <a:solidFill>
                  <a:schemeClr val="lt1"/>
                </a:solidFill>
                <a:latin typeface="Lato Hairline"/>
                <a:ea typeface="Lato Hairline"/>
                <a:cs typeface="Lato Hairline"/>
                <a:sym typeface="Lato Hairline"/>
              </a:rPr>
            </a:br>
            <a:endParaRPr sz="2400">
              <a:solidFill>
                <a:schemeClr val="lt1"/>
              </a:solidFill>
              <a:latin typeface="Calibri"/>
              <a:ea typeface="Calibri"/>
              <a:cs typeface="Calibri"/>
              <a:sym typeface="Calibri"/>
            </a:endParaRPr>
          </a:p>
        </p:txBody>
      </p:sp>
      <p:sp>
        <p:nvSpPr>
          <p:cNvPr id="238" name="Google Shape;238;p30"/>
          <p:cNvSpPr txBox="1"/>
          <p:nvPr/>
        </p:nvSpPr>
        <p:spPr>
          <a:xfrm>
            <a:off x="3401800" y="358925"/>
            <a:ext cx="5464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741B47"/>
              </a:solidFill>
              <a:latin typeface="Lato Black"/>
              <a:ea typeface="Lato Black"/>
              <a:cs typeface="Lato Black"/>
              <a:sym typeface="Lato Black"/>
            </a:endParaRPr>
          </a:p>
          <a:p>
            <a:pPr marL="0" lvl="0" indent="0" algn="l" rtl="0">
              <a:spcBef>
                <a:spcPts val="0"/>
              </a:spcBef>
              <a:spcAft>
                <a:spcPts val="0"/>
              </a:spcAft>
              <a:buNone/>
            </a:pPr>
            <a:endParaRPr sz="2400">
              <a:solidFill>
                <a:srgbClr val="741B47"/>
              </a:solidFill>
              <a:latin typeface="Lato Black"/>
              <a:ea typeface="Lato Black"/>
              <a:cs typeface="Lato Black"/>
              <a:sym typeface="Lato Black"/>
            </a:endParaRPr>
          </a:p>
          <a:p>
            <a:pPr marL="0" lvl="0" indent="0" algn="l" rtl="0">
              <a:spcBef>
                <a:spcPts val="0"/>
              </a:spcBef>
              <a:spcAft>
                <a:spcPts val="0"/>
              </a:spcAft>
              <a:buNone/>
            </a:pPr>
            <a:r>
              <a:rPr lang="en" sz="2400">
                <a:solidFill>
                  <a:srgbClr val="741B47"/>
                </a:solidFill>
                <a:latin typeface="Lato Black"/>
                <a:ea typeface="Lato Black"/>
                <a:cs typeface="Lato Black"/>
                <a:sym typeface="Lato Black"/>
              </a:rPr>
              <a:t>Admissions gets you into college</a:t>
            </a:r>
            <a:endParaRPr sz="2400">
              <a:solidFill>
                <a:srgbClr val="741B47"/>
              </a:solidFill>
              <a:latin typeface="Lato Black"/>
              <a:ea typeface="Lato Black"/>
              <a:cs typeface="Lato Black"/>
              <a:sym typeface="Lato Black"/>
            </a:endParaRPr>
          </a:p>
          <a:p>
            <a:pPr marL="0" lvl="0" indent="0" algn="l" rtl="0">
              <a:spcBef>
                <a:spcPts val="0"/>
              </a:spcBef>
              <a:spcAft>
                <a:spcPts val="0"/>
              </a:spcAft>
              <a:buNone/>
            </a:pPr>
            <a:endParaRPr sz="2400">
              <a:solidFill>
                <a:srgbClr val="741B47"/>
              </a:solidFill>
              <a:latin typeface="Lato Black"/>
              <a:ea typeface="Lato Black"/>
              <a:cs typeface="Lato Black"/>
              <a:sym typeface="Lato Black"/>
            </a:endParaRPr>
          </a:p>
          <a:p>
            <a:pPr marL="0" lvl="0" indent="0" algn="l" rtl="0">
              <a:spcBef>
                <a:spcPts val="0"/>
              </a:spcBef>
              <a:spcAft>
                <a:spcPts val="0"/>
              </a:spcAft>
              <a:buNone/>
            </a:pPr>
            <a:endParaRPr sz="2400">
              <a:solidFill>
                <a:schemeClr val="lt1"/>
              </a:solidFill>
              <a:latin typeface="Lato Black"/>
              <a:ea typeface="Lato Black"/>
              <a:cs typeface="Lato Black"/>
              <a:sym typeface="Lato Black"/>
            </a:endParaRPr>
          </a:p>
          <a:p>
            <a:pPr marL="0" lvl="0" indent="0" algn="l" rtl="0">
              <a:spcBef>
                <a:spcPts val="0"/>
              </a:spcBef>
              <a:spcAft>
                <a:spcPts val="0"/>
              </a:spcAft>
              <a:buNone/>
            </a:pPr>
            <a:r>
              <a:rPr lang="en" sz="2400">
                <a:solidFill>
                  <a:srgbClr val="B45F06"/>
                </a:solidFill>
                <a:latin typeface="Lato Black"/>
                <a:ea typeface="Lato Black"/>
                <a:cs typeface="Lato Black"/>
                <a:sym typeface="Lato Black"/>
              </a:rPr>
              <a:t>Placement will impact what GE classes you will take and if you will take extra support classes.</a:t>
            </a:r>
            <a:endParaRPr sz="2400">
              <a:solidFill>
                <a:srgbClr val="B45F06"/>
              </a:solidFill>
              <a:latin typeface="Lato Black"/>
              <a:ea typeface="Lato Black"/>
              <a:cs typeface="Lato Black"/>
              <a:sym typeface="Lato Black"/>
            </a:endParaRPr>
          </a:p>
        </p:txBody>
      </p:sp>
      <p:pic>
        <p:nvPicPr>
          <p:cNvPr id="239" name="Google Shape;239;p30"/>
          <p:cNvPicPr preferRelativeResize="0"/>
          <p:nvPr/>
        </p:nvPicPr>
        <p:blipFill rotWithShape="1">
          <a:blip r:embed="rId3">
            <a:alphaModFix/>
          </a:blip>
          <a:srcRect t="65359"/>
          <a:stretch/>
        </p:blipFill>
        <p:spPr>
          <a:xfrm>
            <a:off x="210625" y="182759"/>
            <a:ext cx="3627325" cy="387975"/>
          </a:xfrm>
          <a:prstGeom prst="rect">
            <a:avLst/>
          </a:prstGeom>
          <a:noFill/>
          <a:ln>
            <a:noFill/>
          </a:ln>
        </p:spPr>
      </p:pic>
      <p:pic>
        <p:nvPicPr>
          <p:cNvPr id="240" name="Google Shape;240;p30"/>
          <p:cNvPicPr preferRelativeResize="0"/>
          <p:nvPr/>
        </p:nvPicPr>
        <p:blipFill rotWithShape="1">
          <a:blip r:embed="rId3">
            <a:alphaModFix/>
          </a:blip>
          <a:srcRect l="42668" t="12929" r="42541" b="42701"/>
          <a:stretch/>
        </p:blipFill>
        <p:spPr>
          <a:xfrm>
            <a:off x="8316975" y="4413025"/>
            <a:ext cx="716401" cy="663642"/>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44"/>
        <p:cNvGrpSpPr/>
        <p:nvPr/>
      </p:nvGrpSpPr>
      <p:grpSpPr>
        <a:xfrm>
          <a:off x="0" y="0"/>
          <a:ext cx="0" cy="0"/>
          <a:chOff x="0" y="0"/>
          <a:chExt cx="0" cy="0"/>
        </a:xfrm>
      </p:grpSpPr>
      <p:sp>
        <p:nvSpPr>
          <p:cNvPr id="245" name="Google Shape;245;p31"/>
          <p:cNvSpPr txBox="1"/>
          <p:nvPr/>
        </p:nvSpPr>
        <p:spPr>
          <a:xfrm>
            <a:off x="6782300" y="4498075"/>
            <a:ext cx="1667700" cy="51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246" name="Google Shape;246;p31"/>
          <p:cNvPicPr preferRelativeResize="0"/>
          <p:nvPr/>
        </p:nvPicPr>
        <p:blipFill>
          <a:blip r:embed="rId3">
            <a:alphaModFix/>
          </a:blip>
          <a:stretch>
            <a:fillRect/>
          </a:stretch>
        </p:blipFill>
        <p:spPr>
          <a:xfrm>
            <a:off x="549675" y="619475"/>
            <a:ext cx="5842650" cy="4359125"/>
          </a:xfrm>
          <a:prstGeom prst="rect">
            <a:avLst/>
          </a:prstGeom>
          <a:noFill/>
          <a:ln>
            <a:noFill/>
          </a:ln>
        </p:spPr>
      </p:pic>
      <p:pic>
        <p:nvPicPr>
          <p:cNvPr id="247" name="Google Shape;247;p31"/>
          <p:cNvPicPr preferRelativeResize="0"/>
          <p:nvPr/>
        </p:nvPicPr>
        <p:blipFill rotWithShape="1">
          <a:blip r:embed="rId4">
            <a:alphaModFix/>
          </a:blip>
          <a:srcRect t="65359"/>
          <a:stretch/>
        </p:blipFill>
        <p:spPr>
          <a:xfrm>
            <a:off x="210625" y="182759"/>
            <a:ext cx="3627325" cy="387975"/>
          </a:xfrm>
          <a:prstGeom prst="rect">
            <a:avLst/>
          </a:prstGeom>
          <a:noFill/>
          <a:ln>
            <a:noFill/>
          </a:ln>
        </p:spPr>
      </p:pic>
      <p:pic>
        <p:nvPicPr>
          <p:cNvPr id="248" name="Google Shape;248;p31"/>
          <p:cNvPicPr preferRelativeResize="0"/>
          <p:nvPr/>
        </p:nvPicPr>
        <p:blipFill rotWithShape="1">
          <a:blip r:embed="rId4">
            <a:alphaModFix/>
          </a:blip>
          <a:srcRect l="42668" t="12929" r="42541" b="42701"/>
          <a:stretch/>
        </p:blipFill>
        <p:spPr>
          <a:xfrm>
            <a:off x="8339150" y="4424100"/>
            <a:ext cx="716401" cy="6636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65"/>
        <p:cNvGrpSpPr/>
        <p:nvPr/>
      </p:nvGrpSpPr>
      <p:grpSpPr>
        <a:xfrm>
          <a:off x="0" y="0"/>
          <a:ext cx="0" cy="0"/>
          <a:chOff x="0" y="0"/>
          <a:chExt cx="0" cy="0"/>
        </a:xfrm>
      </p:grpSpPr>
      <p:sp>
        <p:nvSpPr>
          <p:cNvPr id="66" name="Google Shape;66;p14"/>
          <p:cNvSpPr txBox="1"/>
          <p:nvPr/>
        </p:nvSpPr>
        <p:spPr>
          <a:xfrm>
            <a:off x="6733300" y="4506475"/>
            <a:ext cx="1950900" cy="49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sp>
        <p:nvSpPr>
          <p:cNvPr id="67" name="Google Shape;67;p14"/>
          <p:cNvSpPr txBox="1"/>
          <p:nvPr/>
        </p:nvSpPr>
        <p:spPr>
          <a:xfrm>
            <a:off x="1032100" y="1071750"/>
            <a:ext cx="6024000" cy="3000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3240" b="1">
                <a:solidFill>
                  <a:srgbClr val="0C343D"/>
                </a:solidFill>
                <a:latin typeface="Lato"/>
                <a:ea typeface="Lato"/>
                <a:cs typeface="Lato"/>
                <a:sym typeface="Lato"/>
              </a:rPr>
              <a:t>Supporting Youth to </a:t>
            </a:r>
            <a:endParaRPr sz="3240" b="1">
              <a:solidFill>
                <a:srgbClr val="0C343D"/>
              </a:solidFill>
              <a:latin typeface="Lato"/>
              <a:ea typeface="Lato"/>
              <a:cs typeface="Lato"/>
              <a:sym typeface="Lato"/>
            </a:endParaRPr>
          </a:p>
          <a:p>
            <a:pPr marL="0" lvl="0" indent="0" algn="ctr" rtl="0">
              <a:lnSpc>
                <a:spcPct val="90000"/>
              </a:lnSpc>
              <a:spcBef>
                <a:spcPts val="0"/>
              </a:spcBef>
              <a:spcAft>
                <a:spcPts val="0"/>
              </a:spcAft>
              <a:buNone/>
            </a:pPr>
            <a:r>
              <a:rPr lang="en" sz="3240" b="1">
                <a:solidFill>
                  <a:srgbClr val="0C343D"/>
                </a:solidFill>
                <a:latin typeface="Lato"/>
                <a:ea typeface="Lato"/>
                <a:cs typeface="Lato"/>
                <a:sym typeface="Lato"/>
              </a:rPr>
              <a:t>DREAM, PREPARE, GO!</a:t>
            </a:r>
            <a:endParaRPr sz="3240" b="1">
              <a:solidFill>
                <a:srgbClr val="0C343D"/>
              </a:solidFill>
              <a:latin typeface="Lato"/>
              <a:ea typeface="Lato"/>
              <a:cs typeface="Lato"/>
              <a:sym typeface="Lato"/>
            </a:endParaRPr>
          </a:p>
          <a:p>
            <a:pPr marL="0" lvl="0" indent="0" algn="ctr" rtl="0">
              <a:lnSpc>
                <a:spcPct val="90000"/>
              </a:lnSpc>
              <a:spcBef>
                <a:spcPts val="0"/>
              </a:spcBef>
              <a:spcAft>
                <a:spcPts val="0"/>
              </a:spcAft>
              <a:buNone/>
            </a:pPr>
            <a:endParaRPr sz="3240" b="1">
              <a:solidFill>
                <a:srgbClr val="0C343D"/>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0C343D"/>
                </a:solidFill>
                <a:latin typeface="Lato Hairline"/>
                <a:ea typeface="Lato Hairline"/>
                <a:cs typeface="Lato Hairline"/>
                <a:sym typeface="Lato Hairline"/>
              </a:rPr>
              <a:t>Jana Ashbrook </a:t>
            </a:r>
            <a:endParaRPr sz="2400" b="1">
              <a:solidFill>
                <a:srgbClr val="0C343D"/>
              </a:solidFill>
              <a:latin typeface="Lato Hairline"/>
              <a:ea typeface="Lato Hairline"/>
              <a:cs typeface="Lato Hairline"/>
              <a:sym typeface="Lato Hairline"/>
            </a:endParaRPr>
          </a:p>
          <a:p>
            <a:pPr marL="0" lvl="0" indent="0" algn="ctr" rtl="0">
              <a:lnSpc>
                <a:spcPct val="90000"/>
              </a:lnSpc>
              <a:spcBef>
                <a:spcPts val="0"/>
              </a:spcBef>
              <a:spcAft>
                <a:spcPts val="0"/>
              </a:spcAft>
              <a:buNone/>
            </a:pPr>
            <a:endParaRPr sz="2400" b="1">
              <a:solidFill>
                <a:srgbClr val="0C343D"/>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0C343D"/>
                </a:solidFill>
                <a:latin typeface="Lato Hairline"/>
                <a:ea typeface="Lato Hairline"/>
                <a:cs typeface="Lato Hairline"/>
                <a:sym typeface="Lato Hairline"/>
              </a:rPr>
              <a:t>Academic Preparation for College</a:t>
            </a:r>
            <a:endParaRPr sz="2400" b="1">
              <a:solidFill>
                <a:srgbClr val="0C343D"/>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0C343D"/>
                </a:solidFill>
                <a:latin typeface="Lato Hairline"/>
                <a:ea typeface="Lato Hairline"/>
                <a:cs typeface="Lato Hairline"/>
                <a:sym typeface="Lato Hairline"/>
              </a:rPr>
              <a:t>eap@ humboldt.edu</a:t>
            </a:r>
            <a:br>
              <a:rPr lang="en" sz="2400" b="1">
                <a:solidFill>
                  <a:srgbClr val="0C343D"/>
                </a:solidFill>
                <a:latin typeface="Lato Hairline"/>
                <a:ea typeface="Lato Hairline"/>
                <a:cs typeface="Lato Hairline"/>
                <a:sym typeface="Lato Hairline"/>
              </a:rPr>
            </a:br>
            <a:r>
              <a:rPr lang="en" sz="2400" b="1">
                <a:solidFill>
                  <a:srgbClr val="0C343D"/>
                </a:solidFill>
                <a:latin typeface="Lato Hairline"/>
                <a:ea typeface="Lato Hairline"/>
                <a:cs typeface="Lato Hairline"/>
                <a:sym typeface="Lato Hairline"/>
              </a:rPr>
              <a:t>Gettingtocollege.Humboldt.edu</a:t>
            </a:r>
            <a:r>
              <a:rPr lang="en" sz="3240" b="1">
                <a:solidFill>
                  <a:srgbClr val="0C343D"/>
                </a:solidFill>
                <a:latin typeface="Lato Hairline"/>
                <a:ea typeface="Lato Hairline"/>
                <a:cs typeface="Lato Hairline"/>
                <a:sym typeface="Lato Hairline"/>
              </a:rPr>
              <a:t> </a:t>
            </a:r>
            <a:endParaRPr sz="3240" b="1">
              <a:solidFill>
                <a:srgbClr val="0C343D"/>
              </a:solidFill>
              <a:latin typeface="Lato Hairline"/>
              <a:ea typeface="Lato Hairline"/>
              <a:cs typeface="Lato Hairline"/>
              <a:sym typeface="Lato Hairline"/>
            </a:endParaRPr>
          </a:p>
        </p:txBody>
      </p:sp>
      <p:pic>
        <p:nvPicPr>
          <p:cNvPr id="68" name="Google Shape;68;p14"/>
          <p:cNvPicPr preferRelativeResize="0"/>
          <p:nvPr/>
        </p:nvPicPr>
        <p:blipFill rotWithShape="1">
          <a:blip r:embed="rId3">
            <a:alphaModFix/>
          </a:blip>
          <a:srcRect t="65359"/>
          <a:stretch/>
        </p:blipFill>
        <p:spPr>
          <a:xfrm>
            <a:off x="210625" y="182759"/>
            <a:ext cx="3627325" cy="387975"/>
          </a:xfrm>
          <a:prstGeom prst="rect">
            <a:avLst/>
          </a:prstGeom>
          <a:noFill/>
          <a:ln>
            <a:noFill/>
          </a:ln>
        </p:spPr>
      </p:pic>
      <p:pic>
        <p:nvPicPr>
          <p:cNvPr id="69" name="Google Shape;69;p14"/>
          <p:cNvPicPr preferRelativeResize="0"/>
          <p:nvPr/>
        </p:nvPicPr>
        <p:blipFill rotWithShape="1">
          <a:blip r:embed="rId3">
            <a:alphaModFix/>
          </a:blip>
          <a:srcRect l="42668" t="12929" r="42541" b="42701"/>
          <a:stretch/>
        </p:blipFill>
        <p:spPr>
          <a:xfrm>
            <a:off x="8339150" y="4424100"/>
            <a:ext cx="716401" cy="663642"/>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52"/>
        <p:cNvGrpSpPr/>
        <p:nvPr/>
      </p:nvGrpSpPr>
      <p:grpSpPr>
        <a:xfrm>
          <a:off x="0" y="0"/>
          <a:ext cx="0" cy="0"/>
          <a:chOff x="0" y="0"/>
          <a:chExt cx="0" cy="0"/>
        </a:xfrm>
      </p:grpSpPr>
      <p:pic>
        <p:nvPicPr>
          <p:cNvPr id="253" name="Google Shape;253;p32"/>
          <p:cNvPicPr preferRelativeResize="0"/>
          <p:nvPr/>
        </p:nvPicPr>
        <p:blipFill>
          <a:blip r:embed="rId3">
            <a:alphaModFix/>
          </a:blip>
          <a:stretch>
            <a:fillRect/>
          </a:stretch>
        </p:blipFill>
        <p:spPr>
          <a:xfrm>
            <a:off x="445149" y="758477"/>
            <a:ext cx="2859974" cy="4215374"/>
          </a:xfrm>
          <a:prstGeom prst="rect">
            <a:avLst/>
          </a:prstGeom>
          <a:noFill/>
          <a:ln w="19050" cap="flat" cmpd="sng">
            <a:solidFill>
              <a:srgbClr val="000000"/>
            </a:solidFill>
            <a:prstDash val="solid"/>
            <a:round/>
            <a:headEnd type="none" w="sm" len="sm"/>
            <a:tailEnd type="none" w="sm" len="sm"/>
          </a:ln>
        </p:spPr>
      </p:pic>
      <p:pic>
        <p:nvPicPr>
          <p:cNvPr id="254" name="Google Shape;254;p32"/>
          <p:cNvPicPr preferRelativeResize="0"/>
          <p:nvPr/>
        </p:nvPicPr>
        <p:blipFill rotWithShape="1">
          <a:blip r:embed="rId4">
            <a:alphaModFix/>
          </a:blip>
          <a:srcRect/>
          <a:stretch/>
        </p:blipFill>
        <p:spPr>
          <a:xfrm>
            <a:off x="3907825" y="1203473"/>
            <a:ext cx="4395650" cy="3235425"/>
          </a:xfrm>
          <a:prstGeom prst="rect">
            <a:avLst/>
          </a:prstGeom>
          <a:noFill/>
          <a:ln w="19050" cap="flat" cmpd="sng">
            <a:solidFill>
              <a:srgbClr val="000000"/>
            </a:solidFill>
            <a:prstDash val="solid"/>
            <a:round/>
            <a:headEnd type="none" w="sm" len="sm"/>
            <a:tailEnd type="none" w="sm" len="sm"/>
          </a:ln>
        </p:spPr>
      </p:pic>
      <p:pic>
        <p:nvPicPr>
          <p:cNvPr id="255" name="Google Shape;255;p32"/>
          <p:cNvPicPr preferRelativeResize="0"/>
          <p:nvPr/>
        </p:nvPicPr>
        <p:blipFill rotWithShape="1">
          <a:blip r:embed="rId5">
            <a:alphaModFix/>
          </a:blip>
          <a:srcRect t="65359"/>
          <a:stretch/>
        </p:blipFill>
        <p:spPr>
          <a:xfrm>
            <a:off x="210625" y="182759"/>
            <a:ext cx="3627325" cy="387975"/>
          </a:xfrm>
          <a:prstGeom prst="rect">
            <a:avLst/>
          </a:prstGeom>
          <a:noFill/>
          <a:ln>
            <a:noFill/>
          </a:ln>
        </p:spPr>
      </p:pic>
      <p:sp>
        <p:nvSpPr>
          <p:cNvPr id="256" name="Google Shape;256;p32"/>
          <p:cNvSpPr txBox="1"/>
          <p:nvPr/>
        </p:nvSpPr>
        <p:spPr>
          <a:xfrm>
            <a:off x="6787775" y="4527650"/>
            <a:ext cx="1666200" cy="5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257" name="Google Shape;257;p32"/>
          <p:cNvPicPr preferRelativeResize="0"/>
          <p:nvPr/>
        </p:nvPicPr>
        <p:blipFill rotWithShape="1">
          <a:blip r:embed="rId5">
            <a:alphaModFix/>
          </a:blip>
          <a:srcRect l="42668" t="12929" r="42541" b="42701"/>
          <a:stretch/>
        </p:blipFill>
        <p:spPr>
          <a:xfrm>
            <a:off x="8339150" y="4424100"/>
            <a:ext cx="716401" cy="66364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61"/>
        <p:cNvGrpSpPr/>
        <p:nvPr/>
      </p:nvGrpSpPr>
      <p:grpSpPr>
        <a:xfrm>
          <a:off x="0" y="0"/>
          <a:ext cx="0" cy="0"/>
          <a:chOff x="0" y="0"/>
          <a:chExt cx="0" cy="0"/>
        </a:xfrm>
      </p:grpSpPr>
      <p:pic>
        <p:nvPicPr>
          <p:cNvPr id="262" name="Google Shape;262;p33"/>
          <p:cNvPicPr preferRelativeResize="0"/>
          <p:nvPr/>
        </p:nvPicPr>
        <p:blipFill>
          <a:blip r:embed="rId3">
            <a:alphaModFix/>
          </a:blip>
          <a:stretch>
            <a:fillRect/>
          </a:stretch>
        </p:blipFill>
        <p:spPr>
          <a:xfrm>
            <a:off x="354025" y="570725"/>
            <a:ext cx="6264150" cy="4249950"/>
          </a:xfrm>
          <a:prstGeom prst="rect">
            <a:avLst/>
          </a:prstGeom>
          <a:noFill/>
          <a:ln>
            <a:noFill/>
          </a:ln>
        </p:spPr>
      </p:pic>
      <p:pic>
        <p:nvPicPr>
          <p:cNvPr id="263" name="Google Shape;263;p33"/>
          <p:cNvPicPr preferRelativeResize="0"/>
          <p:nvPr/>
        </p:nvPicPr>
        <p:blipFill rotWithShape="1">
          <a:blip r:embed="rId4">
            <a:alphaModFix/>
          </a:blip>
          <a:srcRect t="65359"/>
          <a:stretch/>
        </p:blipFill>
        <p:spPr>
          <a:xfrm>
            <a:off x="210625" y="182759"/>
            <a:ext cx="3627325" cy="387975"/>
          </a:xfrm>
          <a:prstGeom prst="rect">
            <a:avLst/>
          </a:prstGeom>
          <a:noFill/>
          <a:ln>
            <a:noFill/>
          </a:ln>
        </p:spPr>
      </p:pic>
      <p:pic>
        <p:nvPicPr>
          <p:cNvPr id="264" name="Google Shape;264;p33"/>
          <p:cNvPicPr preferRelativeResize="0"/>
          <p:nvPr/>
        </p:nvPicPr>
        <p:blipFill rotWithShape="1">
          <a:blip r:embed="rId4">
            <a:alphaModFix/>
          </a:blip>
          <a:srcRect l="42668" t="12929" r="42541" b="42701"/>
          <a:stretch/>
        </p:blipFill>
        <p:spPr>
          <a:xfrm>
            <a:off x="8339150" y="4424100"/>
            <a:ext cx="716401" cy="663642"/>
          </a:xfrm>
          <a:prstGeom prst="rect">
            <a:avLst/>
          </a:prstGeom>
          <a:noFill/>
          <a:ln>
            <a:noFill/>
          </a:ln>
        </p:spPr>
      </p:pic>
      <p:sp>
        <p:nvSpPr>
          <p:cNvPr id="265" name="Google Shape;265;p33"/>
          <p:cNvSpPr txBox="1"/>
          <p:nvPr/>
        </p:nvSpPr>
        <p:spPr>
          <a:xfrm>
            <a:off x="6795175" y="4495550"/>
            <a:ext cx="1640700" cy="5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69"/>
        <p:cNvGrpSpPr/>
        <p:nvPr/>
      </p:nvGrpSpPr>
      <p:grpSpPr>
        <a:xfrm>
          <a:off x="0" y="0"/>
          <a:ext cx="0" cy="0"/>
          <a:chOff x="0" y="0"/>
          <a:chExt cx="0" cy="0"/>
        </a:xfrm>
      </p:grpSpPr>
      <p:pic>
        <p:nvPicPr>
          <p:cNvPr id="270" name="Google Shape;270;p34"/>
          <p:cNvPicPr preferRelativeResize="0"/>
          <p:nvPr/>
        </p:nvPicPr>
        <p:blipFill>
          <a:blip r:embed="rId3">
            <a:alphaModFix/>
          </a:blip>
          <a:stretch>
            <a:fillRect/>
          </a:stretch>
        </p:blipFill>
        <p:spPr>
          <a:xfrm>
            <a:off x="709474" y="570725"/>
            <a:ext cx="5981751" cy="4459749"/>
          </a:xfrm>
          <a:prstGeom prst="rect">
            <a:avLst/>
          </a:prstGeom>
          <a:noFill/>
          <a:ln>
            <a:noFill/>
          </a:ln>
        </p:spPr>
      </p:pic>
      <p:pic>
        <p:nvPicPr>
          <p:cNvPr id="271" name="Google Shape;271;p34"/>
          <p:cNvPicPr preferRelativeResize="0"/>
          <p:nvPr/>
        </p:nvPicPr>
        <p:blipFill rotWithShape="1">
          <a:blip r:embed="rId4">
            <a:alphaModFix/>
          </a:blip>
          <a:srcRect t="65359"/>
          <a:stretch/>
        </p:blipFill>
        <p:spPr>
          <a:xfrm>
            <a:off x="210625" y="182759"/>
            <a:ext cx="3627325" cy="387975"/>
          </a:xfrm>
          <a:prstGeom prst="rect">
            <a:avLst/>
          </a:prstGeom>
          <a:noFill/>
          <a:ln>
            <a:noFill/>
          </a:ln>
        </p:spPr>
      </p:pic>
      <p:sp>
        <p:nvSpPr>
          <p:cNvPr id="272" name="Google Shape;272;p34"/>
          <p:cNvSpPr txBox="1"/>
          <p:nvPr/>
        </p:nvSpPr>
        <p:spPr>
          <a:xfrm>
            <a:off x="6838300" y="4511575"/>
            <a:ext cx="2017500" cy="48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273" name="Google Shape;273;p34"/>
          <p:cNvPicPr preferRelativeResize="0"/>
          <p:nvPr/>
        </p:nvPicPr>
        <p:blipFill rotWithShape="1">
          <a:blip r:embed="rId4">
            <a:alphaModFix/>
          </a:blip>
          <a:srcRect l="42668" t="12929" r="42541" b="42701"/>
          <a:stretch/>
        </p:blipFill>
        <p:spPr>
          <a:xfrm>
            <a:off x="8339150" y="4424100"/>
            <a:ext cx="716401" cy="66364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77"/>
        <p:cNvGrpSpPr/>
        <p:nvPr/>
      </p:nvGrpSpPr>
      <p:grpSpPr>
        <a:xfrm>
          <a:off x="0" y="0"/>
          <a:ext cx="0" cy="0"/>
          <a:chOff x="0" y="0"/>
          <a:chExt cx="0" cy="0"/>
        </a:xfrm>
      </p:grpSpPr>
      <p:pic>
        <p:nvPicPr>
          <p:cNvPr id="278" name="Google Shape;278;p35"/>
          <p:cNvPicPr preferRelativeResize="0"/>
          <p:nvPr/>
        </p:nvPicPr>
        <p:blipFill>
          <a:blip r:embed="rId3">
            <a:alphaModFix/>
          </a:blip>
          <a:stretch>
            <a:fillRect/>
          </a:stretch>
        </p:blipFill>
        <p:spPr>
          <a:xfrm>
            <a:off x="609676" y="570725"/>
            <a:ext cx="5618950" cy="4214200"/>
          </a:xfrm>
          <a:prstGeom prst="rect">
            <a:avLst/>
          </a:prstGeom>
          <a:noFill/>
          <a:ln>
            <a:noFill/>
          </a:ln>
        </p:spPr>
      </p:pic>
      <p:pic>
        <p:nvPicPr>
          <p:cNvPr id="279" name="Google Shape;279;p35"/>
          <p:cNvPicPr preferRelativeResize="0"/>
          <p:nvPr/>
        </p:nvPicPr>
        <p:blipFill rotWithShape="1">
          <a:blip r:embed="rId4">
            <a:alphaModFix/>
          </a:blip>
          <a:srcRect t="65359"/>
          <a:stretch/>
        </p:blipFill>
        <p:spPr>
          <a:xfrm>
            <a:off x="210625" y="182759"/>
            <a:ext cx="3627325" cy="387975"/>
          </a:xfrm>
          <a:prstGeom prst="rect">
            <a:avLst/>
          </a:prstGeom>
          <a:noFill/>
          <a:ln>
            <a:noFill/>
          </a:ln>
        </p:spPr>
      </p:pic>
      <p:sp>
        <p:nvSpPr>
          <p:cNvPr id="280" name="Google Shape;280;p35"/>
          <p:cNvSpPr txBox="1"/>
          <p:nvPr/>
        </p:nvSpPr>
        <p:spPr>
          <a:xfrm>
            <a:off x="6792900" y="4572300"/>
            <a:ext cx="1621800" cy="57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281" name="Google Shape;281;p35"/>
          <p:cNvPicPr preferRelativeResize="0"/>
          <p:nvPr/>
        </p:nvPicPr>
        <p:blipFill rotWithShape="1">
          <a:blip r:embed="rId4">
            <a:alphaModFix/>
          </a:blip>
          <a:srcRect l="42668" t="12929" r="42541" b="42701"/>
          <a:stretch/>
        </p:blipFill>
        <p:spPr>
          <a:xfrm>
            <a:off x="8339150" y="4424100"/>
            <a:ext cx="716401" cy="66364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85"/>
        <p:cNvGrpSpPr/>
        <p:nvPr/>
      </p:nvGrpSpPr>
      <p:grpSpPr>
        <a:xfrm>
          <a:off x="0" y="0"/>
          <a:ext cx="0" cy="0"/>
          <a:chOff x="0" y="0"/>
          <a:chExt cx="0" cy="0"/>
        </a:xfrm>
      </p:grpSpPr>
      <p:sp>
        <p:nvSpPr>
          <p:cNvPr id="286" name="Google Shape;286;p36"/>
          <p:cNvSpPr txBox="1"/>
          <p:nvPr/>
        </p:nvSpPr>
        <p:spPr>
          <a:xfrm>
            <a:off x="6714950" y="4487450"/>
            <a:ext cx="1950900" cy="49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287" name="Google Shape;287;p36"/>
          <p:cNvPicPr preferRelativeResize="0"/>
          <p:nvPr/>
        </p:nvPicPr>
        <p:blipFill>
          <a:blip r:embed="rId3">
            <a:alphaModFix/>
          </a:blip>
          <a:stretch>
            <a:fillRect/>
          </a:stretch>
        </p:blipFill>
        <p:spPr>
          <a:xfrm>
            <a:off x="3055274" y="570725"/>
            <a:ext cx="2900413" cy="4415625"/>
          </a:xfrm>
          <a:prstGeom prst="rect">
            <a:avLst/>
          </a:prstGeom>
          <a:noFill/>
          <a:ln>
            <a:noFill/>
          </a:ln>
        </p:spPr>
      </p:pic>
      <p:sp>
        <p:nvSpPr>
          <p:cNvPr id="288" name="Google Shape;288;p36"/>
          <p:cNvSpPr txBox="1"/>
          <p:nvPr/>
        </p:nvSpPr>
        <p:spPr>
          <a:xfrm>
            <a:off x="472175" y="1969025"/>
            <a:ext cx="1908600" cy="34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latin typeface="Comfortaa Regular"/>
                <a:ea typeface="Comfortaa Regular"/>
                <a:cs typeface="Comfortaa Regular"/>
                <a:sym typeface="Comfortaa Regular"/>
                <a:hlinkClick r:id="rId4"/>
              </a:rPr>
              <a:t>E</a:t>
            </a:r>
            <a:r>
              <a:rPr lang="en" u="sng">
                <a:solidFill>
                  <a:schemeClr val="hlink"/>
                </a:solidFill>
                <a:latin typeface="Comfortaa Regular"/>
                <a:ea typeface="Comfortaa Regular"/>
                <a:cs typeface="Comfortaa Regular"/>
                <a:sym typeface="Comfortaa Regular"/>
                <a:hlinkClick r:id="rId4"/>
              </a:rPr>
              <a:t>xplore english and math interactive tools</a:t>
            </a:r>
            <a:r>
              <a:rPr lang="en"/>
              <a:t> </a:t>
            </a:r>
            <a:endParaRPr/>
          </a:p>
        </p:txBody>
      </p:sp>
      <p:sp>
        <p:nvSpPr>
          <p:cNvPr id="289" name="Google Shape;289;p36"/>
          <p:cNvSpPr txBox="1"/>
          <p:nvPr/>
        </p:nvSpPr>
        <p:spPr>
          <a:xfrm>
            <a:off x="6385050" y="1478525"/>
            <a:ext cx="2511600" cy="83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latin typeface="Comfortaa Regular"/>
                <a:ea typeface="Comfortaa Regular"/>
                <a:cs typeface="Comfortaa Regular"/>
                <a:sym typeface="Comfortaa Regular"/>
                <a:hlinkClick r:id="rId5"/>
              </a:rPr>
              <a:t>Register for ACT</a:t>
            </a:r>
            <a:endParaRPr/>
          </a:p>
        </p:txBody>
      </p:sp>
      <p:sp>
        <p:nvSpPr>
          <p:cNvPr id="290" name="Google Shape;290;p36"/>
          <p:cNvSpPr txBox="1"/>
          <p:nvPr/>
        </p:nvSpPr>
        <p:spPr>
          <a:xfrm>
            <a:off x="6334825" y="2886175"/>
            <a:ext cx="2511600" cy="83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latin typeface="Comfortaa Regular"/>
                <a:ea typeface="Comfortaa Regular"/>
                <a:cs typeface="Comfortaa Regular"/>
                <a:sym typeface="Comfortaa Regular"/>
                <a:hlinkClick r:id="rId6"/>
              </a:rPr>
              <a:t>Register for SAT</a:t>
            </a:r>
            <a:endParaRPr/>
          </a:p>
        </p:txBody>
      </p:sp>
      <p:pic>
        <p:nvPicPr>
          <p:cNvPr id="291" name="Google Shape;291;p36"/>
          <p:cNvPicPr preferRelativeResize="0"/>
          <p:nvPr/>
        </p:nvPicPr>
        <p:blipFill rotWithShape="1">
          <a:blip r:embed="rId7">
            <a:alphaModFix/>
          </a:blip>
          <a:srcRect t="65359"/>
          <a:stretch/>
        </p:blipFill>
        <p:spPr>
          <a:xfrm>
            <a:off x="210625" y="182759"/>
            <a:ext cx="3627325" cy="387975"/>
          </a:xfrm>
          <a:prstGeom prst="rect">
            <a:avLst/>
          </a:prstGeom>
          <a:noFill/>
          <a:ln>
            <a:noFill/>
          </a:ln>
        </p:spPr>
      </p:pic>
      <p:pic>
        <p:nvPicPr>
          <p:cNvPr id="292" name="Google Shape;292;p36"/>
          <p:cNvPicPr preferRelativeResize="0"/>
          <p:nvPr/>
        </p:nvPicPr>
        <p:blipFill rotWithShape="1">
          <a:blip r:embed="rId7">
            <a:alphaModFix/>
          </a:blip>
          <a:srcRect l="42668" t="12929" r="42541" b="42701"/>
          <a:stretch/>
        </p:blipFill>
        <p:spPr>
          <a:xfrm>
            <a:off x="8250475" y="4405075"/>
            <a:ext cx="716401" cy="66364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96"/>
        <p:cNvGrpSpPr/>
        <p:nvPr/>
      </p:nvGrpSpPr>
      <p:grpSpPr>
        <a:xfrm>
          <a:off x="0" y="0"/>
          <a:ext cx="0" cy="0"/>
          <a:chOff x="0" y="0"/>
          <a:chExt cx="0" cy="0"/>
        </a:xfrm>
      </p:grpSpPr>
      <p:pic>
        <p:nvPicPr>
          <p:cNvPr id="297" name="Google Shape;297;p37"/>
          <p:cNvPicPr preferRelativeResize="0"/>
          <p:nvPr/>
        </p:nvPicPr>
        <p:blipFill>
          <a:blip r:embed="rId3">
            <a:alphaModFix/>
          </a:blip>
          <a:stretch>
            <a:fillRect/>
          </a:stretch>
        </p:blipFill>
        <p:spPr>
          <a:xfrm>
            <a:off x="2760200" y="570725"/>
            <a:ext cx="3436052" cy="4445779"/>
          </a:xfrm>
          <a:prstGeom prst="rect">
            <a:avLst/>
          </a:prstGeom>
          <a:noFill/>
          <a:ln w="28575" cap="flat" cmpd="sng">
            <a:solidFill>
              <a:srgbClr val="44546A"/>
            </a:solidFill>
            <a:prstDash val="solid"/>
            <a:round/>
            <a:headEnd type="none" w="sm" len="sm"/>
            <a:tailEnd type="none" w="sm" len="sm"/>
          </a:ln>
        </p:spPr>
      </p:pic>
      <p:pic>
        <p:nvPicPr>
          <p:cNvPr id="298" name="Google Shape;298;p37"/>
          <p:cNvPicPr preferRelativeResize="0"/>
          <p:nvPr/>
        </p:nvPicPr>
        <p:blipFill rotWithShape="1">
          <a:blip r:embed="rId4">
            <a:alphaModFix/>
          </a:blip>
          <a:srcRect t="65359"/>
          <a:stretch/>
        </p:blipFill>
        <p:spPr>
          <a:xfrm>
            <a:off x="210625" y="182759"/>
            <a:ext cx="3627325" cy="387975"/>
          </a:xfrm>
          <a:prstGeom prst="rect">
            <a:avLst/>
          </a:prstGeom>
          <a:noFill/>
          <a:ln>
            <a:noFill/>
          </a:ln>
        </p:spPr>
      </p:pic>
      <p:sp>
        <p:nvSpPr>
          <p:cNvPr id="299" name="Google Shape;299;p37"/>
          <p:cNvSpPr txBox="1"/>
          <p:nvPr/>
        </p:nvSpPr>
        <p:spPr>
          <a:xfrm>
            <a:off x="6709875" y="4461200"/>
            <a:ext cx="1699800" cy="5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300" name="Google Shape;300;p37"/>
          <p:cNvPicPr preferRelativeResize="0"/>
          <p:nvPr/>
        </p:nvPicPr>
        <p:blipFill rotWithShape="1">
          <a:blip r:embed="rId4">
            <a:alphaModFix/>
          </a:blip>
          <a:srcRect l="42668" t="12929" r="42541" b="42701"/>
          <a:stretch/>
        </p:blipFill>
        <p:spPr>
          <a:xfrm>
            <a:off x="8272625" y="4352850"/>
            <a:ext cx="716401" cy="6636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p:nvPr/>
        </p:nvSpPr>
        <p:spPr>
          <a:xfrm>
            <a:off x="5232175" y="133075"/>
            <a:ext cx="3491700" cy="10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p15"/>
          <p:cNvSpPr txBox="1"/>
          <p:nvPr/>
        </p:nvSpPr>
        <p:spPr>
          <a:xfrm>
            <a:off x="2627125" y="754925"/>
            <a:ext cx="3402300" cy="910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a:p>
        </p:txBody>
      </p:sp>
      <p:pic>
        <p:nvPicPr>
          <p:cNvPr id="76" name="Google Shape;76;p15"/>
          <p:cNvPicPr preferRelativeResize="0"/>
          <p:nvPr/>
        </p:nvPicPr>
        <p:blipFill>
          <a:blip r:embed="rId3">
            <a:alphaModFix/>
          </a:blip>
          <a:stretch>
            <a:fillRect/>
          </a:stretch>
        </p:blipFill>
        <p:spPr>
          <a:xfrm>
            <a:off x="25" y="0"/>
            <a:ext cx="9143938" cy="5143500"/>
          </a:xfrm>
          <a:prstGeom prst="rect">
            <a:avLst/>
          </a:prstGeom>
          <a:noFill/>
          <a:ln>
            <a:noFill/>
          </a:ln>
        </p:spPr>
      </p:pic>
      <p:pic>
        <p:nvPicPr>
          <p:cNvPr id="77" name="Google Shape;77;p15"/>
          <p:cNvPicPr preferRelativeResize="0"/>
          <p:nvPr/>
        </p:nvPicPr>
        <p:blipFill rotWithShape="1">
          <a:blip r:embed="rId4">
            <a:alphaModFix/>
          </a:blip>
          <a:srcRect t="20299"/>
          <a:stretch/>
        </p:blipFill>
        <p:spPr>
          <a:xfrm>
            <a:off x="1885075" y="1068825"/>
            <a:ext cx="5373850" cy="3151175"/>
          </a:xfrm>
          <a:prstGeom prst="rect">
            <a:avLst/>
          </a:prstGeom>
          <a:noFill/>
          <a:ln>
            <a:noFill/>
          </a:ln>
        </p:spPr>
      </p:pic>
      <p:sp>
        <p:nvSpPr>
          <p:cNvPr id="78" name="Google Shape;78;p15"/>
          <p:cNvSpPr txBox="1"/>
          <p:nvPr/>
        </p:nvSpPr>
        <p:spPr>
          <a:xfrm>
            <a:off x="6783375" y="4550750"/>
            <a:ext cx="17661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sp>
        <p:nvSpPr>
          <p:cNvPr id="79" name="Google Shape;79;p15"/>
          <p:cNvSpPr txBox="1"/>
          <p:nvPr/>
        </p:nvSpPr>
        <p:spPr>
          <a:xfrm>
            <a:off x="1791450" y="3331075"/>
            <a:ext cx="5561100" cy="71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Regular"/>
                <a:ea typeface="Comfortaa Regular"/>
                <a:cs typeface="Comfortaa Regular"/>
                <a:sym typeface="Comfortaa Regular"/>
              </a:rPr>
              <a:t>A reason for being; the thing that gets you up in the morning.</a:t>
            </a:r>
            <a:r>
              <a:rPr lang="en"/>
              <a:t> </a:t>
            </a:r>
            <a:endParaRPr/>
          </a:p>
        </p:txBody>
      </p:sp>
      <p:pic>
        <p:nvPicPr>
          <p:cNvPr id="80" name="Google Shape;80;p15"/>
          <p:cNvPicPr preferRelativeResize="0"/>
          <p:nvPr/>
        </p:nvPicPr>
        <p:blipFill rotWithShape="1">
          <a:blip r:embed="rId5">
            <a:alphaModFix/>
          </a:blip>
          <a:srcRect t="65359"/>
          <a:stretch/>
        </p:blipFill>
        <p:spPr>
          <a:xfrm>
            <a:off x="155200" y="133072"/>
            <a:ext cx="3627325" cy="387975"/>
          </a:xfrm>
          <a:prstGeom prst="rect">
            <a:avLst/>
          </a:prstGeom>
          <a:noFill/>
          <a:ln>
            <a:noFill/>
          </a:ln>
        </p:spPr>
      </p:pic>
      <p:pic>
        <p:nvPicPr>
          <p:cNvPr id="81" name="Google Shape;81;p15"/>
          <p:cNvPicPr preferRelativeResize="0"/>
          <p:nvPr/>
        </p:nvPicPr>
        <p:blipFill rotWithShape="1">
          <a:blip r:embed="rId6">
            <a:alphaModFix/>
          </a:blip>
          <a:srcRect l="42668" t="12929" r="42541" b="42701"/>
          <a:stretch/>
        </p:blipFill>
        <p:spPr>
          <a:xfrm>
            <a:off x="8328000" y="4371950"/>
            <a:ext cx="770122" cy="7134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p:nvPr/>
        </p:nvSpPr>
        <p:spPr>
          <a:xfrm>
            <a:off x="5232175" y="133075"/>
            <a:ext cx="3491700" cy="10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16"/>
          <p:cNvSpPr txBox="1"/>
          <p:nvPr/>
        </p:nvSpPr>
        <p:spPr>
          <a:xfrm>
            <a:off x="2627125" y="754925"/>
            <a:ext cx="3402300" cy="910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1087" y="0"/>
            <a:ext cx="9143938" cy="5143500"/>
          </a:xfrm>
          <a:prstGeom prst="rect">
            <a:avLst/>
          </a:prstGeom>
          <a:noFill/>
          <a:ln>
            <a:noFill/>
          </a:ln>
        </p:spPr>
      </p:pic>
      <p:pic>
        <p:nvPicPr>
          <p:cNvPr id="89" name="Google Shape;89;p16"/>
          <p:cNvPicPr preferRelativeResize="0"/>
          <p:nvPr/>
        </p:nvPicPr>
        <p:blipFill>
          <a:blip r:embed="rId4">
            <a:alphaModFix amt="90000"/>
          </a:blip>
          <a:stretch>
            <a:fillRect/>
          </a:stretch>
        </p:blipFill>
        <p:spPr>
          <a:xfrm>
            <a:off x="1341000" y="48450"/>
            <a:ext cx="6359050" cy="5079950"/>
          </a:xfrm>
          <a:prstGeom prst="rect">
            <a:avLst/>
          </a:prstGeom>
          <a:noFill/>
          <a:ln>
            <a:noFill/>
          </a:ln>
        </p:spPr>
      </p:pic>
      <p:sp>
        <p:nvSpPr>
          <p:cNvPr id="90" name="Google Shape;90;p16"/>
          <p:cNvSpPr/>
          <p:nvPr/>
        </p:nvSpPr>
        <p:spPr>
          <a:xfrm>
            <a:off x="3044850" y="133075"/>
            <a:ext cx="3054300" cy="2760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p:nvPr/>
        </p:nvSpPr>
        <p:spPr>
          <a:xfrm>
            <a:off x="1728988" y="1208275"/>
            <a:ext cx="3054300" cy="2760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6"/>
          <p:cNvSpPr/>
          <p:nvPr/>
        </p:nvSpPr>
        <p:spPr>
          <a:xfrm>
            <a:off x="3044850" y="2320600"/>
            <a:ext cx="3054300" cy="2760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p:nvPr/>
        </p:nvSpPr>
        <p:spPr>
          <a:xfrm>
            <a:off x="4289225" y="1258488"/>
            <a:ext cx="3054300" cy="2760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6"/>
          <p:cNvSpPr txBox="1"/>
          <p:nvPr/>
        </p:nvSpPr>
        <p:spPr>
          <a:xfrm>
            <a:off x="6765550" y="4390200"/>
            <a:ext cx="1711200" cy="6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pic>
        <p:nvPicPr>
          <p:cNvPr id="95" name="Google Shape;95;p16"/>
          <p:cNvPicPr preferRelativeResize="0"/>
          <p:nvPr/>
        </p:nvPicPr>
        <p:blipFill>
          <a:blip r:embed="rId5">
            <a:alphaModFix/>
          </a:blip>
          <a:stretch>
            <a:fillRect/>
          </a:stretch>
        </p:blipFill>
        <p:spPr>
          <a:xfrm>
            <a:off x="4162325" y="2183550"/>
            <a:ext cx="716400" cy="910200"/>
          </a:xfrm>
          <a:prstGeom prst="rect">
            <a:avLst/>
          </a:prstGeom>
          <a:noFill/>
          <a:ln>
            <a:noFill/>
          </a:ln>
        </p:spPr>
      </p:pic>
      <p:sp>
        <p:nvSpPr>
          <p:cNvPr id="96" name="Google Shape;96;p16"/>
          <p:cNvSpPr txBox="1"/>
          <p:nvPr/>
        </p:nvSpPr>
        <p:spPr>
          <a:xfrm>
            <a:off x="3854225" y="603550"/>
            <a:ext cx="30000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What I love</a:t>
            </a:r>
            <a:endParaRPr sz="1800">
              <a:latin typeface="Comfortaa Regular"/>
              <a:ea typeface="Comfortaa Regular"/>
              <a:cs typeface="Comfortaa Regular"/>
              <a:sym typeface="Comfortaa Regular"/>
            </a:endParaRPr>
          </a:p>
        </p:txBody>
      </p:sp>
      <p:sp>
        <p:nvSpPr>
          <p:cNvPr id="97" name="Google Shape;97;p16"/>
          <p:cNvSpPr txBox="1"/>
          <p:nvPr/>
        </p:nvSpPr>
        <p:spPr>
          <a:xfrm>
            <a:off x="1826475" y="2286050"/>
            <a:ext cx="30000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What I’m </a:t>
            </a:r>
            <a:endParaRPr sz="1800">
              <a:solidFill>
                <a:srgbClr val="EFEFEF"/>
              </a:solidFill>
              <a:latin typeface="Comfortaa Regular"/>
              <a:ea typeface="Comfortaa Regular"/>
              <a:cs typeface="Comfortaa Regular"/>
              <a:sym typeface="Comfortaa Regular"/>
            </a:endParaRPr>
          </a:p>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   good at</a:t>
            </a:r>
            <a:endParaRPr sz="1800">
              <a:solidFill>
                <a:srgbClr val="EFEFEF"/>
              </a:solidFill>
              <a:latin typeface="Comfortaa Regular"/>
              <a:ea typeface="Comfortaa Regular"/>
              <a:cs typeface="Comfortaa Regular"/>
              <a:sym typeface="Comfortaa Regular"/>
            </a:endParaRPr>
          </a:p>
        </p:txBody>
      </p:sp>
      <p:sp>
        <p:nvSpPr>
          <p:cNvPr id="98" name="Google Shape;98;p16"/>
          <p:cNvSpPr txBox="1"/>
          <p:nvPr/>
        </p:nvSpPr>
        <p:spPr>
          <a:xfrm>
            <a:off x="3854225" y="3968550"/>
            <a:ext cx="30000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What I can </a:t>
            </a:r>
            <a:endParaRPr sz="1800">
              <a:solidFill>
                <a:srgbClr val="EFEFEF"/>
              </a:solidFill>
              <a:latin typeface="Comfortaa Regular"/>
              <a:ea typeface="Comfortaa Regular"/>
              <a:cs typeface="Comfortaa Regular"/>
              <a:sym typeface="Comfortaa Regular"/>
            </a:endParaRPr>
          </a:p>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be paid for</a:t>
            </a:r>
            <a:endParaRPr sz="1800">
              <a:latin typeface="Comfortaa Regular"/>
              <a:ea typeface="Comfortaa Regular"/>
              <a:cs typeface="Comfortaa Regular"/>
              <a:sym typeface="Comfortaa Regular"/>
            </a:endParaRPr>
          </a:p>
        </p:txBody>
      </p:sp>
      <p:sp>
        <p:nvSpPr>
          <p:cNvPr id="99" name="Google Shape;99;p16"/>
          <p:cNvSpPr txBox="1"/>
          <p:nvPr/>
        </p:nvSpPr>
        <p:spPr>
          <a:xfrm>
            <a:off x="5723875" y="2252700"/>
            <a:ext cx="30000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What the </a:t>
            </a:r>
            <a:endParaRPr sz="1800">
              <a:solidFill>
                <a:srgbClr val="EFEFEF"/>
              </a:solidFill>
              <a:latin typeface="Comfortaa Regular"/>
              <a:ea typeface="Comfortaa Regular"/>
              <a:cs typeface="Comfortaa Regular"/>
              <a:sym typeface="Comfortaa Regular"/>
            </a:endParaRPr>
          </a:p>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 world needs</a:t>
            </a:r>
            <a:endParaRPr sz="1800">
              <a:solidFill>
                <a:srgbClr val="EFEFEF"/>
              </a:solidFill>
              <a:latin typeface="Comfortaa Regular"/>
              <a:ea typeface="Comfortaa Regular"/>
              <a:cs typeface="Comfortaa Regular"/>
              <a:sym typeface="Comfortaa Regular"/>
            </a:endParaRPr>
          </a:p>
        </p:txBody>
      </p:sp>
      <p:pic>
        <p:nvPicPr>
          <p:cNvPr id="100" name="Google Shape;100;p16"/>
          <p:cNvPicPr preferRelativeResize="0"/>
          <p:nvPr/>
        </p:nvPicPr>
        <p:blipFill rotWithShape="1">
          <a:blip r:embed="rId6">
            <a:alphaModFix/>
          </a:blip>
          <a:srcRect t="65359"/>
          <a:stretch/>
        </p:blipFill>
        <p:spPr>
          <a:xfrm>
            <a:off x="88700" y="66997"/>
            <a:ext cx="3627325" cy="387975"/>
          </a:xfrm>
          <a:prstGeom prst="rect">
            <a:avLst/>
          </a:prstGeom>
          <a:noFill/>
          <a:ln>
            <a:noFill/>
          </a:ln>
        </p:spPr>
      </p:pic>
      <p:pic>
        <p:nvPicPr>
          <p:cNvPr id="101" name="Google Shape;101;p16"/>
          <p:cNvPicPr preferRelativeResize="0"/>
          <p:nvPr/>
        </p:nvPicPr>
        <p:blipFill rotWithShape="1">
          <a:blip r:embed="rId7">
            <a:alphaModFix/>
          </a:blip>
          <a:srcRect l="42668" t="12929" r="42541" b="42701"/>
          <a:stretch/>
        </p:blipFill>
        <p:spPr>
          <a:xfrm>
            <a:off x="8344400" y="4368125"/>
            <a:ext cx="716401" cy="663642"/>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7"/>
          <p:cNvPicPr preferRelativeResize="0"/>
          <p:nvPr/>
        </p:nvPicPr>
        <p:blipFill rotWithShape="1">
          <a:blip r:embed="rId3">
            <a:alphaModFix/>
          </a:blip>
          <a:srcRect t="12502" b="12495"/>
          <a:stretch/>
        </p:blipFill>
        <p:spPr>
          <a:xfrm>
            <a:off x="0" y="0"/>
            <a:ext cx="9144003" cy="5143500"/>
          </a:xfrm>
          <a:prstGeom prst="rect">
            <a:avLst/>
          </a:prstGeom>
          <a:noFill/>
          <a:ln>
            <a:noFill/>
          </a:ln>
        </p:spPr>
      </p:pic>
      <p:sp>
        <p:nvSpPr>
          <p:cNvPr id="107" name="Google Shape;107;p17"/>
          <p:cNvSpPr txBox="1"/>
          <p:nvPr/>
        </p:nvSpPr>
        <p:spPr>
          <a:xfrm>
            <a:off x="6832525" y="4359700"/>
            <a:ext cx="1666200" cy="5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sp>
        <p:nvSpPr>
          <p:cNvPr id="108" name="Google Shape;108;p17"/>
          <p:cNvSpPr txBox="1"/>
          <p:nvPr/>
        </p:nvSpPr>
        <p:spPr>
          <a:xfrm>
            <a:off x="767550" y="678501"/>
            <a:ext cx="7608900" cy="3289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400" b="1" i="1">
                <a:solidFill>
                  <a:srgbClr val="0C343D"/>
                </a:solidFill>
                <a:latin typeface="Lato Hairline"/>
                <a:ea typeface="Lato Hairline"/>
                <a:cs typeface="Lato Hairline"/>
                <a:sym typeface="Lato Hairline"/>
              </a:rPr>
              <a:t>Prepare</a:t>
            </a:r>
            <a:endParaRPr sz="2400" b="1" i="1">
              <a:solidFill>
                <a:srgbClr val="0C343D"/>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What degrees would set me on my path?</a:t>
            </a: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What colleges are a good fit?</a:t>
            </a: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What do I need to do to get into my choice colleges?</a:t>
            </a: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What college choice is a good investment?</a:t>
            </a: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Is working during college a good idea?</a:t>
            </a:r>
            <a:endParaRPr sz="2400" b="1">
              <a:solidFill>
                <a:srgbClr val="0C343D"/>
              </a:solidFill>
              <a:latin typeface="Lato Hairline"/>
              <a:ea typeface="Lato Hairline"/>
              <a:cs typeface="Lato Hairline"/>
              <a:sym typeface="Lato Hairline"/>
            </a:endParaRPr>
          </a:p>
          <a:p>
            <a:pPr marL="0" lvl="0" indent="0" algn="l" rtl="0">
              <a:lnSpc>
                <a:spcPct val="110000"/>
              </a:lnSpc>
              <a:spcBef>
                <a:spcPts val="0"/>
              </a:spcBef>
              <a:spcAft>
                <a:spcPts val="0"/>
              </a:spcAft>
              <a:buNone/>
            </a:pPr>
            <a:r>
              <a:rPr lang="en" sz="2400" b="1">
                <a:solidFill>
                  <a:srgbClr val="0C343D"/>
                </a:solidFill>
                <a:latin typeface="Lato Hairline"/>
                <a:ea typeface="Lato Hairline"/>
                <a:cs typeface="Lato Hairline"/>
                <a:sym typeface="Lato Hairline"/>
              </a:rPr>
              <a:t>Where should I live?</a:t>
            </a:r>
            <a:endParaRPr sz="2400" b="1">
              <a:solidFill>
                <a:srgbClr val="0C343D"/>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p:txBody>
      </p:sp>
      <p:pic>
        <p:nvPicPr>
          <p:cNvPr id="109" name="Google Shape;109;p17"/>
          <p:cNvPicPr preferRelativeResize="0"/>
          <p:nvPr/>
        </p:nvPicPr>
        <p:blipFill rotWithShape="1">
          <a:blip r:embed="rId4">
            <a:alphaModFix/>
          </a:blip>
          <a:srcRect t="65359"/>
          <a:stretch/>
        </p:blipFill>
        <p:spPr>
          <a:xfrm>
            <a:off x="210625" y="182759"/>
            <a:ext cx="3627325" cy="387975"/>
          </a:xfrm>
          <a:prstGeom prst="rect">
            <a:avLst/>
          </a:prstGeom>
          <a:noFill/>
          <a:ln>
            <a:noFill/>
          </a:ln>
        </p:spPr>
      </p:pic>
      <p:pic>
        <p:nvPicPr>
          <p:cNvPr id="110" name="Google Shape;110;p17"/>
          <p:cNvPicPr preferRelativeResize="0"/>
          <p:nvPr/>
        </p:nvPicPr>
        <p:blipFill rotWithShape="1">
          <a:blip r:embed="rId4">
            <a:alphaModFix/>
          </a:blip>
          <a:srcRect l="42668" t="12929" r="42541" b="42701"/>
          <a:stretch/>
        </p:blipFill>
        <p:spPr>
          <a:xfrm>
            <a:off x="8354600" y="4359700"/>
            <a:ext cx="716401" cy="663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8">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114"/>
        <p:cNvGrpSpPr/>
        <p:nvPr/>
      </p:nvGrpSpPr>
      <p:grpSpPr>
        <a:xfrm>
          <a:off x="0" y="0"/>
          <a:ext cx="0" cy="0"/>
          <a:chOff x="0" y="0"/>
          <a:chExt cx="0" cy="0"/>
        </a:xfrm>
      </p:grpSpPr>
      <p:sp>
        <p:nvSpPr>
          <p:cNvPr id="115" name="Google Shape;115;p18"/>
          <p:cNvSpPr txBox="1"/>
          <p:nvPr/>
        </p:nvSpPr>
        <p:spPr>
          <a:xfrm>
            <a:off x="6805975" y="4475875"/>
            <a:ext cx="1666200" cy="5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graphicFrame>
        <p:nvGraphicFramePr>
          <p:cNvPr id="116" name="Google Shape;116;p18"/>
          <p:cNvGraphicFramePr/>
          <p:nvPr/>
        </p:nvGraphicFramePr>
        <p:xfrm>
          <a:off x="516775" y="1541400"/>
          <a:ext cx="7955400" cy="2925990"/>
        </p:xfrm>
        <a:graphic>
          <a:graphicData uri="http://schemas.openxmlformats.org/drawingml/2006/table">
            <a:tbl>
              <a:tblPr>
                <a:noFill/>
                <a:tableStyleId>{7E6012BE-85E5-490D-B1FF-45E2B71DA558}</a:tableStyleId>
              </a:tblPr>
              <a:tblGrid>
                <a:gridCol w="1530125">
                  <a:extLst>
                    <a:ext uri="{9D8B030D-6E8A-4147-A177-3AD203B41FA5}">
                      <a16:colId xmlns:a16="http://schemas.microsoft.com/office/drawing/2014/main" val="20000"/>
                    </a:ext>
                  </a:extLst>
                </a:gridCol>
                <a:gridCol w="1530125">
                  <a:extLst>
                    <a:ext uri="{9D8B030D-6E8A-4147-A177-3AD203B41FA5}">
                      <a16:colId xmlns:a16="http://schemas.microsoft.com/office/drawing/2014/main" val="20001"/>
                    </a:ext>
                  </a:extLst>
                </a:gridCol>
                <a:gridCol w="1530125">
                  <a:extLst>
                    <a:ext uri="{9D8B030D-6E8A-4147-A177-3AD203B41FA5}">
                      <a16:colId xmlns:a16="http://schemas.microsoft.com/office/drawing/2014/main" val="20002"/>
                    </a:ext>
                  </a:extLst>
                </a:gridCol>
                <a:gridCol w="1530125">
                  <a:extLst>
                    <a:ext uri="{9D8B030D-6E8A-4147-A177-3AD203B41FA5}">
                      <a16:colId xmlns:a16="http://schemas.microsoft.com/office/drawing/2014/main" val="20003"/>
                    </a:ext>
                  </a:extLst>
                </a:gridCol>
                <a:gridCol w="1834900">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Degrees</a:t>
                      </a:r>
                      <a:endParaRPr sz="1200">
                        <a:solidFill>
                          <a:srgbClr val="85200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(AA) Associates of Arts/Science</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Associates for Transfer</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Associates for transfer</a:t>
                      </a:r>
                      <a:endParaRPr sz="1200">
                        <a:solidFill>
                          <a:srgbClr val="85200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Bachelor of Arts/Science</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Masters Degrees</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PhD &amp; EcD</a:t>
                      </a:r>
                      <a:endParaRPr sz="1200">
                        <a:solidFill>
                          <a:srgbClr val="85200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Bachelors of Arts/Science</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Master Degrees</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PhD &amp; EdD</a:t>
                      </a:r>
                      <a:endParaRPr sz="1200">
                        <a:solidFill>
                          <a:srgbClr val="85200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Bachelor of Arts/Science</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Masters Degrees</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PhD &amp; EdD</a:t>
                      </a:r>
                      <a:endParaRPr sz="1200">
                        <a:solidFill>
                          <a:srgbClr val="85200C"/>
                        </a:solidFill>
                        <a:latin typeface="Comfortaa Regular"/>
                        <a:ea typeface="Comfortaa Regular"/>
                        <a:cs typeface="Comfortaa Regular"/>
                        <a:sym typeface="Comfortaa Regul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200">
                          <a:solidFill>
                            <a:srgbClr val="134F5C"/>
                          </a:solidFill>
                          <a:latin typeface="Comfortaa Regular"/>
                          <a:ea typeface="Comfortaa Regular"/>
                          <a:cs typeface="Comfortaa Regular"/>
                          <a:sym typeface="Comfortaa Regular"/>
                        </a:rPr>
                        <a:t>Admissions Requirements </a:t>
                      </a:r>
                      <a:endParaRPr sz="1200">
                        <a:solidFill>
                          <a:srgbClr val="134F5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134F5C"/>
                          </a:solidFill>
                          <a:latin typeface="Comfortaa Regular"/>
                          <a:ea typeface="Comfortaa Regular"/>
                          <a:cs typeface="Comfortaa Regular"/>
                          <a:sym typeface="Comfortaa Regular"/>
                        </a:rPr>
                        <a:t>HS Diploma </a:t>
                      </a:r>
                      <a:endParaRPr sz="1200">
                        <a:solidFill>
                          <a:srgbClr val="134F5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134F5C"/>
                          </a:solidFill>
                          <a:latin typeface="Comfortaa Regular"/>
                          <a:ea typeface="Comfortaa Regular"/>
                          <a:cs typeface="Comfortaa Regular"/>
                          <a:sym typeface="Comfortaa Regular"/>
                        </a:rPr>
                        <a:t>A-G Classes, SAT or ACT, +2.0</a:t>
                      </a:r>
                      <a:endParaRPr sz="1200">
                        <a:solidFill>
                          <a:srgbClr val="134F5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134F5C"/>
                          </a:solidFill>
                          <a:latin typeface="Comfortaa Regular"/>
                          <a:ea typeface="Comfortaa Regular"/>
                          <a:cs typeface="Comfortaa Regular"/>
                          <a:sym typeface="Comfortaa Regular"/>
                        </a:rPr>
                        <a:t>A-G Classes, SAT or ACT, +3.0</a:t>
                      </a:r>
                      <a:endParaRPr sz="1200">
                        <a:solidFill>
                          <a:srgbClr val="134F5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134F5C"/>
                          </a:solidFill>
                          <a:latin typeface="Comfortaa Regular"/>
                          <a:ea typeface="Comfortaa Regular"/>
                          <a:cs typeface="Comfortaa Regular"/>
                          <a:sym typeface="Comfortaa Regular"/>
                        </a:rPr>
                        <a:t>Varies</a:t>
                      </a:r>
                      <a:endParaRPr sz="1200">
                        <a:solidFill>
                          <a:srgbClr val="134F5C"/>
                        </a:solidFill>
                        <a:latin typeface="Comfortaa Regular"/>
                        <a:ea typeface="Comfortaa Regular"/>
                        <a:cs typeface="Comfortaa Regular"/>
                        <a:sym typeface="Comfortaa Regul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200">
                          <a:latin typeface="Comfortaa Regular"/>
                          <a:ea typeface="Comfortaa Regular"/>
                          <a:cs typeface="Comfortaa Regular"/>
                          <a:sym typeface="Comfortaa Regular"/>
                        </a:rPr>
                        <a:t>Number of Campuses</a:t>
                      </a:r>
                      <a:endParaRPr sz="1200">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latin typeface="Comfortaa Regular"/>
                          <a:ea typeface="Comfortaa Regular"/>
                          <a:cs typeface="Comfortaa Regular"/>
                          <a:sym typeface="Comfortaa Regular"/>
                        </a:rPr>
                        <a:t>114</a:t>
                      </a:r>
                      <a:endParaRPr sz="1200">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latin typeface="Comfortaa Regular"/>
                          <a:ea typeface="Comfortaa Regular"/>
                          <a:cs typeface="Comfortaa Regular"/>
                          <a:sym typeface="Comfortaa Regular"/>
                        </a:rPr>
                        <a:t>23</a:t>
                      </a:r>
                      <a:endParaRPr sz="1200">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latin typeface="Comfortaa Regular"/>
                          <a:ea typeface="Comfortaa Regular"/>
                          <a:cs typeface="Comfortaa Regular"/>
                          <a:sym typeface="Comfortaa Regular"/>
                        </a:rPr>
                        <a:t>10</a:t>
                      </a:r>
                      <a:endParaRPr sz="1200">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latin typeface="Comfortaa Regular"/>
                          <a:ea typeface="Comfortaa Regular"/>
                          <a:cs typeface="Comfortaa Regular"/>
                          <a:sym typeface="Comfortaa Regular"/>
                        </a:rPr>
                        <a:t>0ver 100</a:t>
                      </a:r>
                      <a:endParaRPr sz="1200">
                        <a:latin typeface="Comfortaa Regular"/>
                        <a:ea typeface="Comfortaa Regular"/>
                        <a:cs typeface="Comfortaa Regular"/>
                        <a:sym typeface="Comfortaa Regular"/>
                      </a:endParaRPr>
                    </a:p>
                  </a:txBody>
                  <a:tcPr marL="91425" marR="91425" marT="91425" marB="91425"/>
                </a:tc>
                <a:extLst>
                  <a:ext uri="{0D108BD9-81ED-4DB2-BD59-A6C34878D82A}">
                    <a16:rowId xmlns:a16="http://schemas.microsoft.com/office/drawing/2014/main" val="10002"/>
                  </a:ext>
                </a:extLst>
              </a:tr>
            </a:tbl>
          </a:graphicData>
        </a:graphic>
      </p:graphicFrame>
      <p:pic>
        <p:nvPicPr>
          <p:cNvPr id="117" name="Google Shape;117;p18"/>
          <p:cNvPicPr preferRelativeResize="0"/>
          <p:nvPr/>
        </p:nvPicPr>
        <p:blipFill>
          <a:blip r:embed="rId3">
            <a:alphaModFix/>
          </a:blip>
          <a:stretch>
            <a:fillRect/>
          </a:stretch>
        </p:blipFill>
        <p:spPr>
          <a:xfrm>
            <a:off x="2305700" y="543276"/>
            <a:ext cx="939126" cy="939126"/>
          </a:xfrm>
          <a:prstGeom prst="rect">
            <a:avLst/>
          </a:prstGeom>
          <a:noFill/>
          <a:ln>
            <a:noFill/>
          </a:ln>
        </p:spPr>
      </p:pic>
      <p:pic>
        <p:nvPicPr>
          <p:cNvPr id="118" name="Google Shape;118;p18"/>
          <p:cNvPicPr preferRelativeResize="0"/>
          <p:nvPr/>
        </p:nvPicPr>
        <p:blipFill>
          <a:blip r:embed="rId4">
            <a:alphaModFix/>
          </a:blip>
          <a:stretch>
            <a:fillRect/>
          </a:stretch>
        </p:blipFill>
        <p:spPr>
          <a:xfrm>
            <a:off x="3342875" y="1056348"/>
            <a:ext cx="1666200" cy="351678"/>
          </a:xfrm>
          <a:prstGeom prst="rect">
            <a:avLst/>
          </a:prstGeom>
          <a:noFill/>
          <a:ln>
            <a:noFill/>
          </a:ln>
        </p:spPr>
      </p:pic>
      <p:pic>
        <p:nvPicPr>
          <p:cNvPr id="119" name="Google Shape;119;p18"/>
          <p:cNvPicPr preferRelativeResize="0"/>
          <p:nvPr/>
        </p:nvPicPr>
        <p:blipFill>
          <a:blip r:embed="rId5">
            <a:alphaModFix/>
          </a:blip>
          <a:stretch>
            <a:fillRect/>
          </a:stretch>
        </p:blipFill>
        <p:spPr>
          <a:xfrm>
            <a:off x="5107150" y="791750"/>
            <a:ext cx="1448669" cy="716399"/>
          </a:xfrm>
          <a:prstGeom prst="rect">
            <a:avLst/>
          </a:prstGeom>
          <a:noFill/>
          <a:ln>
            <a:noFill/>
          </a:ln>
        </p:spPr>
      </p:pic>
      <p:pic>
        <p:nvPicPr>
          <p:cNvPr id="120" name="Google Shape;120;p18"/>
          <p:cNvPicPr preferRelativeResize="0"/>
          <p:nvPr/>
        </p:nvPicPr>
        <p:blipFill rotWithShape="1">
          <a:blip r:embed="rId6">
            <a:alphaModFix/>
          </a:blip>
          <a:srcRect/>
          <a:stretch/>
        </p:blipFill>
        <p:spPr>
          <a:xfrm>
            <a:off x="6779770" y="791738"/>
            <a:ext cx="1342906" cy="716400"/>
          </a:xfrm>
          <a:prstGeom prst="rect">
            <a:avLst/>
          </a:prstGeom>
          <a:noFill/>
          <a:ln>
            <a:noFill/>
          </a:ln>
        </p:spPr>
      </p:pic>
      <p:pic>
        <p:nvPicPr>
          <p:cNvPr id="121" name="Google Shape;121;p18"/>
          <p:cNvPicPr preferRelativeResize="0"/>
          <p:nvPr/>
        </p:nvPicPr>
        <p:blipFill rotWithShape="1">
          <a:blip r:embed="rId7">
            <a:alphaModFix/>
          </a:blip>
          <a:srcRect t="65359"/>
          <a:stretch/>
        </p:blipFill>
        <p:spPr>
          <a:xfrm>
            <a:off x="177350" y="182759"/>
            <a:ext cx="3627325" cy="387975"/>
          </a:xfrm>
          <a:prstGeom prst="rect">
            <a:avLst/>
          </a:prstGeom>
          <a:noFill/>
          <a:ln>
            <a:noFill/>
          </a:ln>
        </p:spPr>
      </p:pic>
      <p:pic>
        <p:nvPicPr>
          <p:cNvPr id="122" name="Google Shape;122;p18"/>
          <p:cNvPicPr preferRelativeResize="0"/>
          <p:nvPr/>
        </p:nvPicPr>
        <p:blipFill rotWithShape="1">
          <a:blip r:embed="rId7">
            <a:alphaModFix/>
          </a:blip>
          <a:srcRect l="42668" t="12929" r="42541" b="42701"/>
          <a:stretch/>
        </p:blipFill>
        <p:spPr>
          <a:xfrm>
            <a:off x="8339150" y="4424100"/>
            <a:ext cx="716401" cy="663642"/>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9"/>
          <p:cNvPicPr preferRelativeResize="0"/>
          <p:nvPr/>
        </p:nvPicPr>
        <p:blipFill rotWithShape="1">
          <a:blip r:embed="rId3">
            <a:alphaModFix/>
          </a:blip>
          <a:srcRect t="12502" b="12495"/>
          <a:stretch/>
        </p:blipFill>
        <p:spPr>
          <a:xfrm>
            <a:off x="0" y="0"/>
            <a:ext cx="9144003" cy="5143500"/>
          </a:xfrm>
          <a:prstGeom prst="rect">
            <a:avLst/>
          </a:prstGeom>
          <a:noFill/>
          <a:ln>
            <a:noFill/>
          </a:ln>
        </p:spPr>
      </p:pic>
      <p:sp>
        <p:nvSpPr>
          <p:cNvPr id="128" name="Google Shape;128;p19"/>
          <p:cNvSpPr txBox="1"/>
          <p:nvPr/>
        </p:nvSpPr>
        <p:spPr>
          <a:xfrm>
            <a:off x="6832525" y="4359700"/>
            <a:ext cx="1666200" cy="5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pic>
        <p:nvPicPr>
          <p:cNvPr id="129" name="Google Shape;129;p19"/>
          <p:cNvPicPr preferRelativeResize="0"/>
          <p:nvPr/>
        </p:nvPicPr>
        <p:blipFill>
          <a:blip r:embed="rId4">
            <a:alphaModFix/>
          </a:blip>
          <a:stretch>
            <a:fillRect/>
          </a:stretch>
        </p:blipFill>
        <p:spPr>
          <a:xfrm>
            <a:off x="853925" y="704400"/>
            <a:ext cx="3435700" cy="4318951"/>
          </a:xfrm>
          <a:prstGeom prst="rect">
            <a:avLst/>
          </a:prstGeom>
          <a:noFill/>
          <a:ln>
            <a:noFill/>
          </a:ln>
        </p:spPr>
      </p:pic>
      <p:sp>
        <p:nvSpPr>
          <p:cNvPr id="130" name="Google Shape;130;p19"/>
          <p:cNvSpPr txBox="1"/>
          <p:nvPr/>
        </p:nvSpPr>
        <p:spPr>
          <a:xfrm>
            <a:off x="4189875" y="1005525"/>
            <a:ext cx="45198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23 CSU</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2.0+ GPA</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A-G classes </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SAT or ACT</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Bachelors,  Teaching Credential, Masters and some offer PhD/EdD</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p:txBody>
      </p:sp>
      <p:pic>
        <p:nvPicPr>
          <p:cNvPr id="131" name="Google Shape;131;p19"/>
          <p:cNvPicPr preferRelativeResize="0"/>
          <p:nvPr/>
        </p:nvPicPr>
        <p:blipFill rotWithShape="1">
          <a:blip r:embed="rId5">
            <a:alphaModFix/>
          </a:blip>
          <a:srcRect t="30665" b="32227"/>
          <a:stretch/>
        </p:blipFill>
        <p:spPr>
          <a:xfrm>
            <a:off x="2236537" y="828538"/>
            <a:ext cx="4959126" cy="3273326"/>
          </a:xfrm>
          <a:prstGeom prst="rect">
            <a:avLst/>
          </a:prstGeom>
          <a:noFill/>
          <a:ln>
            <a:noFill/>
          </a:ln>
        </p:spPr>
      </p:pic>
      <p:pic>
        <p:nvPicPr>
          <p:cNvPr id="132" name="Google Shape;132;p19"/>
          <p:cNvPicPr preferRelativeResize="0"/>
          <p:nvPr/>
        </p:nvPicPr>
        <p:blipFill rotWithShape="1">
          <a:blip r:embed="rId6">
            <a:alphaModFix/>
          </a:blip>
          <a:srcRect t="65359"/>
          <a:stretch/>
        </p:blipFill>
        <p:spPr>
          <a:xfrm>
            <a:off x="210625" y="182759"/>
            <a:ext cx="3627325" cy="387975"/>
          </a:xfrm>
          <a:prstGeom prst="rect">
            <a:avLst/>
          </a:prstGeom>
          <a:noFill/>
          <a:ln>
            <a:noFill/>
          </a:ln>
        </p:spPr>
      </p:pic>
      <p:pic>
        <p:nvPicPr>
          <p:cNvPr id="133" name="Google Shape;133;p19"/>
          <p:cNvPicPr preferRelativeResize="0"/>
          <p:nvPr/>
        </p:nvPicPr>
        <p:blipFill rotWithShape="1">
          <a:blip r:embed="rId6">
            <a:alphaModFix/>
          </a:blip>
          <a:srcRect l="42668" t="12929" r="42541" b="42701"/>
          <a:stretch/>
        </p:blipFill>
        <p:spPr>
          <a:xfrm>
            <a:off x="8354600" y="4359700"/>
            <a:ext cx="716401" cy="663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0">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0"/>
          <p:cNvPicPr preferRelativeResize="0"/>
          <p:nvPr/>
        </p:nvPicPr>
        <p:blipFill rotWithShape="1">
          <a:blip r:embed="rId3">
            <a:alphaModFix/>
          </a:blip>
          <a:srcRect t="12502" b="12495"/>
          <a:stretch/>
        </p:blipFill>
        <p:spPr>
          <a:xfrm>
            <a:off x="0" y="0"/>
            <a:ext cx="9144003" cy="5143500"/>
          </a:xfrm>
          <a:prstGeom prst="rect">
            <a:avLst/>
          </a:prstGeom>
          <a:noFill/>
          <a:ln>
            <a:noFill/>
          </a:ln>
        </p:spPr>
      </p:pic>
      <p:sp>
        <p:nvSpPr>
          <p:cNvPr id="139" name="Google Shape;139;p20"/>
          <p:cNvSpPr txBox="1"/>
          <p:nvPr/>
        </p:nvSpPr>
        <p:spPr>
          <a:xfrm>
            <a:off x="6832075" y="4437250"/>
            <a:ext cx="1636500" cy="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pic>
        <p:nvPicPr>
          <p:cNvPr id="140" name="Google Shape;140;p20"/>
          <p:cNvPicPr preferRelativeResize="0"/>
          <p:nvPr/>
        </p:nvPicPr>
        <p:blipFill>
          <a:blip r:embed="rId4">
            <a:alphaModFix/>
          </a:blip>
          <a:stretch>
            <a:fillRect/>
          </a:stretch>
        </p:blipFill>
        <p:spPr>
          <a:xfrm>
            <a:off x="4283975" y="87638"/>
            <a:ext cx="3942200" cy="4300575"/>
          </a:xfrm>
          <a:prstGeom prst="rect">
            <a:avLst/>
          </a:prstGeom>
          <a:noFill/>
          <a:ln>
            <a:noFill/>
          </a:ln>
        </p:spPr>
      </p:pic>
      <p:sp>
        <p:nvSpPr>
          <p:cNvPr id="141" name="Google Shape;141;p20"/>
          <p:cNvSpPr txBox="1"/>
          <p:nvPr/>
        </p:nvSpPr>
        <p:spPr>
          <a:xfrm>
            <a:off x="997525" y="876125"/>
            <a:ext cx="45486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10 UC</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3.0+ GPA</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A-G classes </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SAT or ACT</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Bachelors, Masters,  Teaching Credentials,  and PhD/EdD</a:t>
            </a:r>
            <a:endParaRPr sz="2400"/>
          </a:p>
        </p:txBody>
      </p:sp>
      <p:pic>
        <p:nvPicPr>
          <p:cNvPr id="142" name="Google Shape;142;p20"/>
          <p:cNvPicPr preferRelativeResize="0"/>
          <p:nvPr/>
        </p:nvPicPr>
        <p:blipFill rotWithShape="1">
          <a:blip r:embed="rId5">
            <a:alphaModFix/>
          </a:blip>
          <a:srcRect t="65359"/>
          <a:stretch/>
        </p:blipFill>
        <p:spPr>
          <a:xfrm>
            <a:off x="166300" y="131322"/>
            <a:ext cx="3627325" cy="387975"/>
          </a:xfrm>
          <a:prstGeom prst="rect">
            <a:avLst/>
          </a:prstGeom>
          <a:noFill/>
          <a:ln>
            <a:noFill/>
          </a:ln>
        </p:spPr>
      </p:pic>
      <p:pic>
        <p:nvPicPr>
          <p:cNvPr id="143" name="Google Shape;143;p20"/>
          <p:cNvPicPr preferRelativeResize="0"/>
          <p:nvPr/>
        </p:nvPicPr>
        <p:blipFill rotWithShape="1">
          <a:blip r:embed="rId5">
            <a:alphaModFix/>
          </a:blip>
          <a:srcRect l="42668" t="12929" r="42541" b="42701"/>
          <a:stretch/>
        </p:blipFill>
        <p:spPr>
          <a:xfrm>
            <a:off x="8319150" y="4388225"/>
            <a:ext cx="716401" cy="663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1"/>
          <p:cNvPicPr preferRelativeResize="0"/>
          <p:nvPr/>
        </p:nvPicPr>
        <p:blipFill rotWithShape="1">
          <a:blip r:embed="rId3">
            <a:alphaModFix/>
          </a:blip>
          <a:srcRect t="12502" b="12495"/>
          <a:stretch/>
        </p:blipFill>
        <p:spPr>
          <a:xfrm>
            <a:off x="0" y="0"/>
            <a:ext cx="9144003" cy="5143500"/>
          </a:xfrm>
          <a:prstGeom prst="rect">
            <a:avLst/>
          </a:prstGeom>
          <a:noFill/>
          <a:ln>
            <a:noFill/>
          </a:ln>
        </p:spPr>
      </p:pic>
      <p:sp>
        <p:nvSpPr>
          <p:cNvPr id="149" name="Google Shape;149;p21"/>
          <p:cNvSpPr txBox="1"/>
          <p:nvPr/>
        </p:nvSpPr>
        <p:spPr>
          <a:xfrm>
            <a:off x="6809850" y="4459850"/>
            <a:ext cx="1847700" cy="49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pic>
        <p:nvPicPr>
          <p:cNvPr id="150" name="Google Shape;150;p21"/>
          <p:cNvPicPr preferRelativeResize="0"/>
          <p:nvPr/>
        </p:nvPicPr>
        <p:blipFill rotWithShape="1">
          <a:blip r:embed="rId4">
            <a:alphaModFix/>
          </a:blip>
          <a:srcRect t="4805" b="17063"/>
          <a:stretch/>
        </p:blipFill>
        <p:spPr>
          <a:xfrm>
            <a:off x="4516446" y="215075"/>
            <a:ext cx="3101352" cy="4162402"/>
          </a:xfrm>
          <a:prstGeom prst="rect">
            <a:avLst/>
          </a:prstGeom>
          <a:noFill/>
          <a:ln>
            <a:noFill/>
          </a:ln>
        </p:spPr>
      </p:pic>
      <p:sp>
        <p:nvSpPr>
          <p:cNvPr id="151" name="Google Shape;151;p21"/>
          <p:cNvSpPr txBox="1"/>
          <p:nvPr/>
        </p:nvSpPr>
        <p:spPr>
          <a:xfrm>
            <a:off x="603600" y="727875"/>
            <a:ext cx="3968400" cy="3000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114 CCC</a:t>
            </a:r>
            <a:endParaRPr sz="2400" b="1">
              <a:solidFill>
                <a:srgbClr val="741B47"/>
              </a:solidFill>
              <a:latin typeface="Lato Hairline"/>
              <a:ea typeface="Lato Hairline"/>
              <a:cs typeface="Lato Hairline"/>
              <a:sym typeface="Lato Hairline"/>
            </a:endParaRPr>
          </a:p>
          <a:p>
            <a:pPr marL="0" lvl="0" indent="0" algn="ctr"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High School diploma </a:t>
            </a:r>
            <a:endParaRPr sz="2400" b="1">
              <a:solidFill>
                <a:srgbClr val="741B47"/>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(A-G classes HIGHLY recommended)</a:t>
            </a:r>
            <a:endParaRPr sz="2400" b="1">
              <a:solidFill>
                <a:srgbClr val="741B47"/>
              </a:solidFill>
              <a:latin typeface="Lato Hairline"/>
              <a:ea typeface="Lato Hairline"/>
              <a:cs typeface="Lato Hairline"/>
              <a:sym typeface="Lato Hairline"/>
            </a:endParaRPr>
          </a:p>
          <a:p>
            <a:pPr marL="0" lvl="0" indent="0" algn="ctr"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Associates Degree and an Associates Transfer</a:t>
            </a:r>
            <a:endParaRPr sz="2400">
              <a:solidFill>
                <a:schemeClr val="dk1"/>
              </a:solidFill>
            </a:endParaRPr>
          </a:p>
        </p:txBody>
      </p:sp>
      <p:pic>
        <p:nvPicPr>
          <p:cNvPr id="152" name="Google Shape;152;p21"/>
          <p:cNvPicPr preferRelativeResize="0"/>
          <p:nvPr/>
        </p:nvPicPr>
        <p:blipFill rotWithShape="1">
          <a:blip r:embed="rId5">
            <a:alphaModFix/>
          </a:blip>
          <a:srcRect t="65359"/>
          <a:stretch/>
        </p:blipFill>
        <p:spPr>
          <a:xfrm>
            <a:off x="232800" y="120234"/>
            <a:ext cx="3627325" cy="387975"/>
          </a:xfrm>
          <a:prstGeom prst="rect">
            <a:avLst/>
          </a:prstGeom>
          <a:noFill/>
          <a:ln>
            <a:noFill/>
          </a:ln>
        </p:spPr>
      </p:pic>
      <p:pic>
        <p:nvPicPr>
          <p:cNvPr id="153" name="Google Shape;153;p21"/>
          <p:cNvPicPr preferRelativeResize="0"/>
          <p:nvPr/>
        </p:nvPicPr>
        <p:blipFill rotWithShape="1">
          <a:blip r:embed="rId5">
            <a:alphaModFix/>
          </a:blip>
          <a:srcRect l="42668" t="12929" r="42541" b="42701"/>
          <a:stretch/>
        </p:blipFill>
        <p:spPr>
          <a:xfrm>
            <a:off x="8330250" y="4377475"/>
            <a:ext cx="716401" cy="663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3142</Words>
  <Application>Microsoft Office PowerPoint</Application>
  <PresentationFormat>On-screen Show (16:9)</PresentationFormat>
  <Paragraphs>282</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Comfortaa</vt:lpstr>
      <vt:lpstr>Lato Black</vt:lpstr>
      <vt:lpstr>Arial</vt:lpstr>
      <vt:lpstr>Calibri</vt:lpstr>
      <vt:lpstr>Lato</vt:lpstr>
      <vt:lpstr>Lato Hairline</vt:lpstr>
      <vt:lpstr>Comfortaa Regular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 M Ashbrook</dc:creator>
  <cp:lastModifiedBy>jmf19</cp:lastModifiedBy>
  <cp:revision>1</cp:revision>
  <dcterms:modified xsi:type="dcterms:W3CDTF">2019-09-05T23:33:45Z</dcterms:modified>
</cp:coreProperties>
</file>