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</p:sldMasterIdLst>
  <p:notesMasterIdLst>
    <p:notesMasterId r:id="rId18"/>
  </p:notesMasterIdLst>
  <p:sldIdLst>
    <p:sldId id="264" r:id="rId4"/>
    <p:sldId id="266" r:id="rId5"/>
    <p:sldId id="268" r:id="rId6"/>
    <p:sldId id="279" r:id="rId7"/>
    <p:sldId id="267" r:id="rId8"/>
    <p:sldId id="278" r:id="rId9"/>
    <p:sldId id="277" r:id="rId10"/>
    <p:sldId id="276" r:id="rId11"/>
    <p:sldId id="280" r:id="rId12"/>
    <p:sldId id="272" r:id="rId13"/>
    <p:sldId id="281" r:id="rId14"/>
    <p:sldId id="269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28" autoAdjust="0"/>
  </p:normalViewPr>
  <p:slideViewPr>
    <p:cSldViewPr snapToGrid="0" snapToObjects="1">
      <p:cViewPr varScale="1">
        <p:scale>
          <a:sx n="101" d="100"/>
          <a:sy n="101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8A662-E1DD-8047-90D7-B354C568C70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BCE9D-8A6E-B54F-B76C-74918807A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8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31273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0012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2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8984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874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8984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874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2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73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31273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0012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55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02154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8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8984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874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8984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874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3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3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02154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8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8984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874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8984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874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9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31273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0012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6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02154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6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8984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874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8984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874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31273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0012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2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2154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5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2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3" r:id="rId4"/>
    <p:sldLayoutId id="2147483649" r:id="rId5"/>
    <p:sldLayoutId id="2147483650" r:id="rId6"/>
    <p:sldLayoutId id="214748365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0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33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1273"/>
            <a:ext cx="7772400" cy="1097627"/>
          </a:xfrm>
        </p:spPr>
        <p:txBody>
          <a:bodyPr/>
          <a:lstStyle/>
          <a:p>
            <a:r>
              <a:rPr lang="en-US" dirty="0" smtClean="0"/>
              <a:t>Paying for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5523"/>
            <a:ext cx="6400800" cy="1752600"/>
          </a:xfrm>
        </p:spPr>
        <p:txBody>
          <a:bodyPr/>
          <a:lstStyle/>
          <a:p>
            <a:r>
              <a:rPr lang="en-US" sz="2800" i="1" dirty="0" smtClean="0"/>
              <a:t>What’s Best for Your Family?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88821" y="5486400"/>
            <a:ext cx="243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Financial Aid Basics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865" y="3048793"/>
            <a:ext cx="3269693" cy="2203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8822" y="6089759"/>
            <a:ext cx="243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College &amp; Career Expo</a:t>
            </a:r>
          </a:p>
          <a:p>
            <a:pPr algn="ctr"/>
            <a:r>
              <a:rPr lang="en-US" sz="1600" dirty="0" smtClean="0"/>
              <a:t>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19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885826"/>
          </a:xfrm>
        </p:spPr>
        <p:txBody>
          <a:bodyPr/>
          <a:lstStyle/>
          <a:p>
            <a:r>
              <a:rPr lang="en-US" b="1" dirty="0" smtClean="0"/>
              <a:t>Other Resource</a:t>
            </a:r>
            <a:r>
              <a:rPr lang="en-US" b="1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428751"/>
            <a:ext cx="8229600" cy="5362574"/>
          </a:xfrm>
        </p:spPr>
        <p:txBody>
          <a:bodyPr/>
          <a:lstStyle/>
          <a:p>
            <a:r>
              <a:rPr lang="en-US" sz="2800" b="1" dirty="0"/>
              <a:t>HSU Scholarships </a:t>
            </a:r>
          </a:p>
          <a:p>
            <a:pPr lvl="1"/>
            <a:r>
              <a:rPr lang="en-US" dirty="0"/>
              <a:t>apply </a:t>
            </a:r>
            <a:r>
              <a:rPr lang="en-US" dirty="0" smtClean="0"/>
              <a:t>November 15, 2019 – January 31, 2020</a:t>
            </a:r>
            <a:endParaRPr lang="en-US" dirty="0"/>
          </a:p>
          <a:p>
            <a:r>
              <a:rPr lang="en-US" sz="2800" b="1" dirty="0"/>
              <a:t>Outside Scholarships</a:t>
            </a:r>
          </a:p>
          <a:p>
            <a:pPr lvl="1"/>
            <a:r>
              <a:rPr lang="en-US" dirty="0"/>
              <a:t>Use the google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Humboldt Area Foundation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Employment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 smtClean="0"/>
              <a:t>on </a:t>
            </a:r>
            <a:r>
              <a:rPr lang="en-US" dirty="0" smtClean="0"/>
              <a:t>or off campus jobs</a:t>
            </a:r>
          </a:p>
          <a:p>
            <a:pPr lvl="1"/>
            <a:r>
              <a:rPr lang="en-US" i="1" dirty="0" smtClean="0"/>
              <a:t>Limited Federal Work Study jobs available</a:t>
            </a:r>
          </a:p>
          <a:p>
            <a:r>
              <a:rPr lang="en-US" sz="2800" b="1" dirty="0" smtClean="0"/>
              <a:t>Oh</a:t>
            </a:r>
            <a:r>
              <a:rPr lang="en-US" sz="2800" b="1" dirty="0" smtClean="0"/>
              <a:t>, SNAP!</a:t>
            </a:r>
          </a:p>
          <a:p>
            <a:pPr lvl="1"/>
            <a:r>
              <a:rPr lang="en-US" dirty="0" smtClean="0"/>
              <a:t>Food pantry </a:t>
            </a:r>
          </a:p>
          <a:p>
            <a:pPr lvl="1"/>
            <a:r>
              <a:rPr lang="en-US" dirty="0" smtClean="0"/>
              <a:t>help with </a:t>
            </a:r>
            <a:r>
              <a:rPr lang="en-US" dirty="0" err="1" smtClean="0"/>
              <a:t>CalFresh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87" y="2680359"/>
            <a:ext cx="3094673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859"/>
            <a:ext cx="7772400" cy="876647"/>
          </a:xfrm>
        </p:spPr>
        <p:txBody>
          <a:bodyPr/>
          <a:lstStyle/>
          <a:p>
            <a:pPr algn="l"/>
            <a:r>
              <a:rPr lang="en-US" sz="3600" dirty="0"/>
              <a:t>Maintaining My Eligibility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91051"/>
            <a:ext cx="7600950" cy="1981200"/>
          </a:xfrm>
        </p:spPr>
        <p:txBody>
          <a:bodyPr/>
          <a:lstStyle/>
          <a:p>
            <a:r>
              <a:rPr lang="en-US" sz="1600" b="1" dirty="0"/>
              <a:t>Good Standing Status: </a:t>
            </a:r>
            <a:r>
              <a:rPr lang="en-US" sz="1600" dirty="0"/>
              <a:t>You must pass your classes every semester 					    </a:t>
            </a:r>
            <a:r>
              <a:rPr lang="en-US" sz="1600" dirty="0" smtClean="0"/>
              <a:t>in </a:t>
            </a:r>
            <a:r>
              <a:rPr lang="en-US" sz="1600" dirty="0"/>
              <a:t>order to remain eligible for Financial </a:t>
            </a:r>
            <a:r>
              <a:rPr lang="en-US" sz="1600" dirty="0" smtClean="0"/>
              <a:t>Aid.</a:t>
            </a:r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smtClean="0"/>
              <a:t>Know </a:t>
            </a:r>
            <a:r>
              <a:rPr lang="en-US" sz="1600" b="1" dirty="0"/>
              <a:t>Your Cap: </a:t>
            </a:r>
            <a:r>
              <a:rPr lang="en-US" sz="1600" dirty="0"/>
              <a:t>When undergraduates have attempted 180 units, they are </a:t>
            </a:r>
          </a:p>
          <a:p>
            <a:r>
              <a:rPr lang="en-US" sz="1600" dirty="0"/>
              <a:t>		</a:t>
            </a:r>
            <a:r>
              <a:rPr lang="en-US" sz="1600" dirty="0" smtClean="0"/>
              <a:t>          no </a:t>
            </a:r>
            <a:r>
              <a:rPr lang="en-US" sz="1600" dirty="0"/>
              <a:t>longer eligible for aid, unless mitigating circumstances exist.</a:t>
            </a:r>
          </a:p>
          <a:p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933575" y="1695450"/>
            <a:ext cx="469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SATISFACTORY ACADEMIC PROGRESS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1779" y="3086477"/>
            <a:ext cx="3399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Academics  SAP  Financial Aid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79" y="2393243"/>
            <a:ext cx="1871634" cy="175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152" y="2397891"/>
            <a:ext cx="2016473" cy="17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 Your </a:t>
            </a:r>
            <a:r>
              <a:rPr lang="en-US" b="1" dirty="0"/>
              <a:t>S</a:t>
            </a:r>
            <a:r>
              <a:rPr lang="en-US" b="1" dirty="0" smtClean="0"/>
              <a:t>tudents’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96" y="1733550"/>
            <a:ext cx="8866208" cy="492189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 dirty="0" smtClean="0"/>
              <a:t>Encourage your students to ask for help when they have questions. There are people throughout campus available to assist…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200" dirty="0"/>
              <a:t>M</a:t>
            </a:r>
            <a:r>
              <a:rPr lang="en-US" sz="2200" dirty="0" smtClean="0"/>
              <a:t>entors, Advisors, Counselors, Professors.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53" y="3616366"/>
            <a:ext cx="4441247" cy="28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859"/>
            <a:ext cx="7772400" cy="876647"/>
          </a:xfrm>
        </p:spPr>
        <p:txBody>
          <a:bodyPr/>
          <a:lstStyle/>
          <a:p>
            <a:r>
              <a:rPr lang="en-US" dirty="0" smtClean="0"/>
              <a:t>FINANCIAL AID TIMELINE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99506"/>
            <a:ext cx="8199120" cy="5029894"/>
          </a:xfrm>
        </p:spPr>
        <p:txBody>
          <a:bodyPr/>
          <a:lstStyle/>
          <a:p>
            <a:pPr algn="l"/>
            <a:r>
              <a:rPr lang="en-US" sz="1800" b="1" dirty="0"/>
              <a:t>October </a:t>
            </a:r>
            <a:r>
              <a:rPr lang="en-US" sz="1800" b="1" dirty="0" smtClean="0"/>
              <a:t>1 </a:t>
            </a:r>
            <a:r>
              <a:rPr lang="en-US" sz="1800" b="1" dirty="0"/>
              <a:t>–  </a:t>
            </a:r>
            <a:r>
              <a:rPr lang="en-US" sz="1800" b="1" dirty="0" smtClean="0"/>
              <a:t>First </a:t>
            </a:r>
            <a:r>
              <a:rPr lang="en-US" sz="1800" b="1" dirty="0"/>
              <a:t>Day to Submit Financial Aid Application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Free Application for Federal Student Aid (FAFSA) 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OR Cal </a:t>
            </a:r>
            <a:r>
              <a:rPr lang="en-US" sz="1800" dirty="0"/>
              <a:t>DREAM ACT Application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Make </a:t>
            </a:r>
            <a:r>
              <a:rPr lang="en-US" sz="1800" dirty="0"/>
              <a:t>Corrections to application if necessary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If selected for Verification, student will be notified via </a:t>
            </a:r>
            <a:r>
              <a:rPr lang="en-US" sz="1800" dirty="0" smtClean="0"/>
              <a:t>To-Do-List</a:t>
            </a:r>
            <a:endParaRPr lang="en-US" sz="1800" b="1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November 15 – Apply for HSU Scholarships  </a:t>
            </a:r>
            <a:r>
              <a:rPr lang="en-US" sz="1800" dirty="0" smtClean="0"/>
              <a:t>(Deadline is 1/31/20)</a:t>
            </a:r>
            <a:endParaRPr lang="en-US" sz="1800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Feb/March – Awarding begins for Fall </a:t>
            </a:r>
            <a:r>
              <a:rPr lang="en-US" sz="1800" b="1" dirty="0" smtClean="0"/>
              <a:t>2020 </a:t>
            </a:r>
            <a:r>
              <a:rPr lang="en-US" sz="1800" b="1" dirty="0" smtClean="0"/>
              <a:t>– Spring </a:t>
            </a:r>
            <a:r>
              <a:rPr lang="en-US" sz="1800" b="1" dirty="0" smtClean="0"/>
              <a:t>2021 </a:t>
            </a:r>
            <a:endParaRPr lang="en-US" sz="1800" b="1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March </a:t>
            </a:r>
            <a:r>
              <a:rPr lang="en-US" sz="1800" b="1" dirty="0"/>
              <a:t>2 – </a:t>
            </a:r>
            <a:r>
              <a:rPr lang="en-US" sz="1800" b="1" dirty="0" smtClean="0"/>
              <a:t>Priority </a:t>
            </a:r>
            <a:r>
              <a:rPr lang="en-US" sz="1800" b="1" dirty="0"/>
              <a:t>deadline to submit: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FAFSA </a:t>
            </a:r>
            <a:r>
              <a:rPr lang="en-US" sz="1800" dirty="0"/>
              <a:t>application or DREAM ACT application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Financial </a:t>
            </a:r>
            <a:r>
              <a:rPr lang="en-US" sz="1800" dirty="0"/>
              <a:t>Aid Application to be eligible for a CAL GRANT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  (</a:t>
            </a:r>
            <a:r>
              <a:rPr lang="en-US" sz="1800" dirty="0"/>
              <a:t>only if you are a CA Resident or eligible AB540 student)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73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4523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475" y="4658648"/>
            <a:ext cx="6400800" cy="1752600"/>
          </a:xfrm>
        </p:spPr>
        <p:txBody>
          <a:bodyPr/>
          <a:lstStyle/>
          <a:p>
            <a:r>
              <a:rPr lang="en-US" sz="2400" dirty="0" smtClean="0"/>
              <a:t>finaid.humboldt.edu</a:t>
            </a:r>
          </a:p>
          <a:p>
            <a:r>
              <a:rPr lang="en-US" sz="2400" dirty="0" smtClean="0"/>
              <a:t>707.826.4321</a:t>
            </a:r>
          </a:p>
          <a:p>
            <a:r>
              <a:rPr lang="en-US" sz="2400" b="1" u="sng" dirty="0" smtClean="0">
                <a:solidFill>
                  <a:srgbClr val="00B050"/>
                </a:solidFill>
              </a:rPr>
              <a:t>finaid@humboldt.edu</a:t>
            </a:r>
          </a:p>
          <a:p>
            <a:r>
              <a:rPr lang="en-US" sz="2400" dirty="0" smtClean="0"/>
              <a:t>Second floor, SBS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0"/>
          <a:stretch/>
        </p:blipFill>
        <p:spPr>
          <a:xfrm>
            <a:off x="2466975" y="1890871"/>
            <a:ext cx="4076700" cy="25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 a College Education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a Partnership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4" y="2381908"/>
            <a:ext cx="7762875" cy="4525963"/>
          </a:xfrm>
        </p:spPr>
        <p:txBody>
          <a:bodyPr/>
          <a:lstStyle/>
          <a:p>
            <a:r>
              <a:rPr lang="en-US" sz="2800" dirty="0" smtClean="0"/>
              <a:t>Federal, State and Institutional Aid</a:t>
            </a:r>
          </a:p>
          <a:p>
            <a:pPr lvl="1"/>
            <a:r>
              <a:rPr lang="en-US" sz="2000" dirty="0" smtClean="0"/>
              <a:t>Coordinated by your school’s Financial Aid Office</a:t>
            </a:r>
          </a:p>
          <a:p>
            <a:r>
              <a:rPr lang="en-US" sz="2800" dirty="0" smtClean="0"/>
              <a:t>Family</a:t>
            </a:r>
          </a:p>
          <a:p>
            <a:pPr lvl="1"/>
            <a:r>
              <a:rPr lang="en-US" sz="2000" dirty="0" smtClean="0"/>
              <a:t>Contributes through savings, current earnings and future earnings (borrowing)</a:t>
            </a:r>
          </a:p>
          <a:p>
            <a:r>
              <a:rPr lang="en-US" sz="2800" dirty="0" smtClean="0"/>
              <a:t>Student</a:t>
            </a:r>
          </a:p>
          <a:p>
            <a:pPr lvl="1"/>
            <a:r>
              <a:rPr lang="en-US" sz="2000" dirty="0" smtClean="0"/>
              <a:t>Contributes by using savings, applying for financial aid and scholarships, working and borrowing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67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74" y="5084082"/>
            <a:ext cx="5191125" cy="1442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5801" y="767244"/>
            <a:ext cx="413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October 1...every year!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5337" y="5281939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OR….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92" r="1215" b="1822"/>
          <a:stretch/>
        </p:blipFill>
        <p:spPr>
          <a:xfrm>
            <a:off x="1161350" y="1568002"/>
            <a:ext cx="6334693" cy="31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5305425" cy="960438"/>
          </a:xfrm>
        </p:spPr>
        <p:txBody>
          <a:bodyPr/>
          <a:lstStyle/>
          <a:p>
            <a:r>
              <a:rPr lang="en-US" dirty="0" smtClean="0"/>
              <a:t>Sources of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4" y="2021005"/>
            <a:ext cx="2600325" cy="2121829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FEDERAL</a:t>
            </a:r>
          </a:p>
          <a:p>
            <a:r>
              <a:rPr lang="en-US" sz="2000" dirty="0" smtClean="0"/>
              <a:t>Pell Grant</a:t>
            </a:r>
          </a:p>
          <a:p>
            <a:r>
              <a:rPr lang="en-US" sz="2000" dirty="0" smtClean="0"/>
              <a:t>Work Study</a:t>
            </a:r>
          </a:p>
          <a:p>
            <a:r>
              <a:rPr lang="en-US" sz="2000" dirty="0" smtClean="0"/>
              <a:t>Loans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95637" y="2021546"/>
            <a:ext cx="223361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STATE</a:t>
            </a:r>
            <a:endParaRPr lang="en-US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Cal Grant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Chafee Grant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Middleclass Scholarship</a:t>
            </a:r>
            <a:endParaRPr lang="en-US" sz="2000" dirty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57838" y="2021005"/>
            <a:ext cx="3252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INSTITUTIONAL</a:t>
            </a:r>
            <a:endParaRPr lang="en-US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State University Grant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Scholarships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5019" y="4222749"/>
            <a:ext cx="22574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PRIVATE</a:t>
            </a:r>
            <a:endParaRPr lang="en-US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Scholarships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Fellowships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Loans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64918" y="4209255"/>
            <a:ext cx="3009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OTHER</a:t>
            </a:r>
            <a:endParaRPr lang="en-US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</a:t>
            </a:r>
            <a:r>
              <a:rPr lang="en-US" sz="2000" dirty="0"/>
              <a:t>P</a:t>
            </a:r>
            <a:r>
              <a:rPr lang="en-US" sz="2000" dirty="0" smtClean="0"/>
              <a:t>arty Sponsors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Veterans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 Waivers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51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772452"/>
          </a:xfrm>
        </p:spPr>
        <p:txBody>
          <a:bodyPr/>
          <a:lstStyle/>
          <a:p>
            <a:r>
              <a:rPr lang="en-US" dirty="0" smtClean="0"/>
              <a:t>How Much </a:t>
            </a:r>
            <a:r>
              <a:rPr lang="en-US" dirty="0"/>
              <a:t>D</a:t>
            </a:r>
            <a:r>
              <a:rPr lang="en-US" dirty="0" smtClean="0"/>
              <a:t>oes HSU Cost?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541638"/>
              </p:ext>
            </p:extLst>
          </p:nvPr>
        </p:nvGraphicFramePr>
        <p:xfrm>
          <a:off x="457200" y="2020888"/>
          <a:ext cx="8229600" cy="326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7950">
                  <a:extLst>
                    <a:ext uri="{9D8B030D-6E8A-4147-A177-3AD203B41FA5}">
                      <a16:colId xmlns="" xmlns:a16="http://schemas.microsoft.com/office/drawing/2014/main" val="1225226542"/>
                    </a:ext>
                  </a:extLst>
                </a:gridCol>
                <a:gridCol w="1771650">
                  <a:extLst>
                    <a:ext uri="{9D8B030D-6E8A-4147-A177-3AD203B41FA5}">
                      <a16:colId xmlns="" xmlns:a16="http://schemas.microsoft.com/office/drawing/2014/main" val="700126738"/>
                    </a:ext>
                  </a:extLst>
                </a:gridCol>
              </a:tblGrid>
              <a:tr h="54451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Tuition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and Fees*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$7,780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6951381"/>
                  </a:ext>
                </a:extLst>
              </a:tr>
              <a:tr h="5445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Housing</a:t>
                      </a:r>
                      <a:r>
                        <a:rPr lang="en-US" sz="2000" baseline="0" dirty="0" smtClean="0"/>
                        <a:t> and Food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$13,120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4574524"/>
                  </a:ext>
                </a:extLst>
              </a:tr>
              <a:tr h="5445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Books</a:t>
                      </a:r>
                      <a:r>
                        <a:rPr lang="en-US" sz="2000" baseline="0" dirty="0" smtClean="0"/>
                        <a:t> and Supplies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$1,820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4362509"/>
                  </a:ext>
                </a:extLst>
              </a:tr>
              <a:tr h="5445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Transportation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$1,080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6150982"/>
                  </a:ext>
                </a:extLst>
              </a:tr>
              <a:tr h="5445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Miscellaneous Personal Expenses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$1,460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4176356"/>
                  </a:ext>
                </a:extLst>
              </a:tr>
              <a:tr h="54451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 Estimated</a:t>
                      </a:r>
                      <a:r>
                        <a:rPr lang="en-US" sz="2000" b="1" baseline="0" dirty="0" smtClean="0"/>
                        <a:t> E</a:t>
                      </a:r>
                      <a:r>
                        <a:rPr lang="en-US" sz="2000" b="1" dirty="0" smtClean="0"/>
                        <a:t>xpenses for the Academic Year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$25,260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3601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3565" y="5657850"/>
            <a:ext cx="462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*Tuition and fees are subject to </a:t>
            </a:r>
            <a:r>
              <a:rPr lang="en-US" i="1" dirty="0" smtClean="0"/>
              <a:t>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Estimates are for 2019-2020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</a:t>
            </a:r>
            <a:r>
              <a:rPr lang="en-US" i="1" dirty="0" smtClean="0"/>
              <a:t>or students living on or off campus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261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935"/>
            <a:ext cx="5503762" cy="707186"/>
          </a:xfrm>
        </p:spPr>
        <p:txBody>
          <a:bodyPr/>
          <a:lstStyle/>
          <a:p>
            <a:r>
              <a:rPr lang="en-US" dirty="0" smtClean="0"/>
              <a:t>My Financial Aid Award…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535324"/>
              </p:ext>
            </p:extLst>
          </p:nvPr>
        </p:nvGraphicFramePr>
        <p:xfrm>
          <a:off x="457200" y="1828802"/>
          <a:ext cx="8229599" cy="411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534">
                  <a:extLst>
                    <a:ext uri="{9D8B030D-6E8A-4147-A177-3AD203B41FA5}">
                      <a16:colId xmlns="" xmlns:a16="http://schemas.microsoft.com/office/drawing/2014/main" val="1225226542"/>
                    </a:ext>
                  </a:extLst>
                </a:gridCol>
                <a:gridCol w="1689904"/>
                <a:gridCol w="1846161">
                  <a:extLst>
                    <a:ext uri="{9D8B030D-6E8A-4147-A177-3AD203B41FA5}">
                      <a16:colId xmlns="" xmlns:a16="http://schemas.microsoft.com/office/drawing/2014/main" val="700126738"/>
                    </a:ext>
                  </a:extLst>
                </a:gridCol>
              </a:tblGrid>
              <a:tr h="51377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AWARD DESCRIPTION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OFFERED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ACCEPTED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377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Federal PELL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Grant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6,195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6,195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6951381"/>
                  </a:ext>
                </a:extLst>
              </a:tr>
              <a:tr h="5137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 University</a:t>
                      </a:r>
                      <a:r>
                        <a:rPr lang="en-US" sz="2000" baseline="0" dirty="0" smtClean="0"/>
                        <a:t> Grant OR Cal Grant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$5,742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$5,742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4574524"/>
                  </a:ext>
                </a:extLst>
              </a:tr>
              <a:tr h="5137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Cal</a:t>
                      </a:r>
                      <a:r>
                        <a:rPr lang="en-US" sz="2000" baseline="0" dirty="0" smtClean="0"/>
                        <a:t> Grant B -subsistence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$1,672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$1,672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4362509"/>
                  </a:ext>
                </a:extLst>
              </a:tr>
              <a:tr h="5137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Scholarship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$1,000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$1,000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6150982"/>
                  </a:ext>
                </a:extLst>
              </a:tr>
              <a:tr h="5137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Subsidized Loan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$3,500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4176356"/>
                  </a:ext>
                </a:extLst>
              </a:tr>
              <a:tr h="5137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Direct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Subsidized Loan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$2,000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377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 Estimate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dirty="0" smtClean="0"/>
                        <a:t>for the Academic Year 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20,109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14,609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3601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855" y="6400533"/>
            <a:ext cx="805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Example based on </a:t>
            </a:r>
            <a:r>
              <a:rPr lang="en-US" sz="1600" i="1" dirty="0" smtClean="0"/>
              <a:t>19-20 </a:t>
            </a:r>
            <a:r>
              <a:rPr lang="en-US" sz="1600" i="1" dirty="0" smtClean="0"/>
              <a:t>award amounts for a First-Time Freshmen with high need.</a:t>
            </a:r>
          </a:p>
        </p:txBody>
      </p:sp>
    </p:spTree>
    <p:extLst>
      <p:ext uri="{BB962C8B-B14F-4D97-AF65-F5344CB8AC3E}">
        <p14:creationId xmlns:p14="http://schemas.microsoft.com/office/powerpoint/2010/main" val="40588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Out-of-Pocket Expenses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480" y="2417787"/>
            <a:ext cx="5105400" cy="2596174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COST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 ATTENDANCE 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(-) </a:t>
            </a:r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Financial Aid </a:t>
            </a:r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AWARD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Out-of-Pocket Expenses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Out-of-Pocket Expenses…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922" y="2227286"/>
            <a:ext cx="6220428" cy="3312453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	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$25,260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(-) </a:t>
            </a: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AWARD</a:t>
            </a:r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20,109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Expenses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5,151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per year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				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($2,575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per semester)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859"/>
            <a:ext cx="7772400" cy="876647"/>
          </a:xfrm>
        </p:spPr>
        <p:txBody>
          <a:bodyPr/>
          <a:lstStyle/>
          <a:p>
            <a:r>
              <a:rPr lang="en-US" sz="3600" dirty="0"/>
              <a:t>How Do I Reduce My Expenses?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99506"/>
            <a:ext cx="8199120" cy="502989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Tuition </a:t>
            </a:r>
            <a:r>
              <a:rPr lang="en-US" sz="1800" b="1" dirty="0"/>
              <a:t>&amp; Fees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	 Installment Payment Plans / Financial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Food &amp; Housing</a:t>
            </a:r>
            <a:r>
              <a:rPr lang="en-US" sz="1800" dirty="0">
                <a:sym typeface="Wingdings" panose="05000000000000000000" pitchFamily="2" charset="2"/>
              </a:rPr>
              <a:t>	 Choice of Housing, </a:t>
            </a:r>
            <a:r>
              <a:rPr lang="en-US" sz="1800" dirty="0"/>
              <a:t>Room Type &amp; Meal Plan							 	 Housing Payment Plans / Housing </a:t>
            </a:r>
            <a:r>
              <a:rPr lang="en-US" sz="1800" dirty="0" smtClean="0"/>
              <a:t>Cashiers</a:t>
            </a:r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Books </a:t>
            </a:r>
            <a:r>
              <a:rPr lang="en-US" sz="1800" b="1" dirty="0"/>
              <a:t>&amp; Supplies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HSU Bookstore, New-Used-Rent-eBook</a:t>
            </a:r>
          </a:p>
          <a:p>
            <a:pPr algn="l"/>
            <a:r>
              <a:rPr lang="en-US" sz="1800" dirty="0" smtClean="0"/>
              <a:t>	</a:t>
            </a:r>
            <a:r>
              <a:rPr lang="en-US" sz="1800" dirty="0"/>
              <a:t>			</a:t>
            </a:r>
            <a:r>
              <a:rPr lang="en-US" sz="1800" dirty="0" smtClean="0"/>
              <a:t>		HSU </a:t>
            </a:r>
            <a:r>
              <a:rPr lang="en-US" sz="1800" dirty="0"/>
              <a:t>Library – </a:t>
            </a:r>
            <a:r>
              <a:rPr lang="en-US" sz="1800" dirty="0" smtClean="0"/>
              <a:t>Reserve</a:t>
            </a:r>
          </a:p>
          <a:p>
            <a:pPr algn="l"/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Transportation </a:t>
            </a:r>
            <a:r>
              <a:rPr lang="en-US" sz="1800" dirty="0">
                <a:sym typeface="Wingdings" panose="05000000000000000000" pitchFamily="2" charset="2"/>
              </a:rPr>
              <a:t>	 </a:t>
            </a:r>
            <a:r>
              <a:rPr lang="en-US" sz="1800" dirty="0"/>
              <a:t>JACKPASS vs Vehicle Permit </a:t>
            </a:r>
          </a:p>
          <a:p>
            <a:pPr algn="l"/>
            <a:r>
              <a:rPr lang="en-US" sz="1800" dirty="0"/>
              <a:t>						 Amtrak - Grey Hound – United</a:t>
            </a:r>
          </a:p>
          <a:p>
            <a:pPr algn="l"/>
            <a:r>
              <a:rPr lang="en-US" sz="1800" dirty="0"/>
              <a:t>					       Homeward Bound Charter </a:t>
            </a:r>
            <a:r>
              <a:rPr lang="en-US" sz="1800" dirty="0" smtClean="0"/>
              <a:t>Program</a:t>
            </a:r>
          </a:p>
          <a:p>
            <a:pPr algn="l"/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Miscellaneous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	Part-Time Job, Laundry - Eating Off-campus</a:t>
            </a:r>
          </a:p>
          <a:p>
            <a:pPr algn="l"/>
            <a:r>
              <a:rPr lang="en-US" sz="1800" dirty="0"/>
              <a:t>						Movies – Concerts – Farmer’s Market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42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ol Gray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arm Gray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hsu_powerPoint_template.potx</Template>
  <TotalTime>3952</TotalTime>
  <Words>460</Words>
  <Application>Microsoft Office PowerPoint</Application>
  <PresentationFormat>On-screen Show (4:3)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Green Background</vt:lpstr>
      <vt:lpstr>Cool Gray Background</vt:lpstr>
      <vt:lpstr>Warm Gray Background</vt:lpstr>
      <vt:lpstr>Paying for College</vt:lpstr>
      <vt:lpstr>Financing a College Education  Requires a Partnership</vt:lpstr>
      <vt:lpstr>PowerPoint Presentation</vt:lpstr>
      <vt:lpstr>Sources of Financial Aid</vt:lpstr>
      <vt:lpstr>How Much Does HSU Cost?</vt:lpstr>
      <vt:lpstr>My Financial Aid Award…</vt:lpstr>
      <vt:lpstr>My Out-of-Pocket Expenses…</vt:lpstr>
      <vt:lpstr>My Out-of-Pocket Expenses…</vt:lpstr>
      <vt:lpstr>How Do I Reduce My Expenses?</vt:lpstr>
      <vt:lpstr>Other Resources</vt:lpstr>
      <vt:lpstr>Maintaining My Eligibility</vt:lpstr>
      <vt:lpstr>Support Your Students’ Success</vt:lpstr>
      <vt:lpstr>FINANCIAL AID TIMELINE</vt:lpstr>
      <vt:lpstr>QUESTIONS?</vt:lpstr>
    </vt:vector>
  </TitlesOfParts>
  <Company>Humboldt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test</dc:title>
  <dc:creator>Hugh  Dalton</dc:creator>
  <cp:lastModifiedBy>Maria E. Whaples</cp:lastModifiedBy>
  <cp:revision>71</cp:revision>
  <dcterms:created xsi:type="dcterms:W3CDTF">2014-10-08T17:46:23Z</dcterms:created>
  <dcterms:modified xsi:type="dcterms:W3CDTF">2019-09-05T21:42:54Z</dcterms:modified>
</cp:coreProperties>
</file>