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59" r:id="rId6"/>
    <p:sldId id="257" r:id="rId7"/>
    <p:sldId id="258" r:id="rId8"/>
    <p:sldId id="260" r:id="rId9"/>
    <p:sldId id="261" r:id="rId10"/>
    <p:sldId id="263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69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73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39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8184-1C23-87B5-2252-E362C35A1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990D9-8EF6-8524-917B-46030EA06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F285-4161-1EBB-B35D-64E5C96D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7311-D109-4A0B-BC12-D4E57EE6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37B7-2A86-A7D1-4D58-DDC30C6F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7E62-0AF9-5871-ED3A-8425ECDD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69BD-D354-32FE-B89F-61822CB28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C78C-A26D-1790-5FB6-366D0AA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D839D-685A-80AD-4DDB-AF97A6F9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3EB5-A345-3F69-5D97-5B8EB42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DE12E-3D4D-291C-7096-34EB79378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C8945-4E5C-F84F-BB20-26E339F1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FEF9-F688-3B24-4191-2B3F29FF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BF2B-21BD-FFB2-07E9-86CA2D3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28B7-3192-2A3F-B57B-014F397B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Light Background - Diamond H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9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Dark Background - Custom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1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5FD-43E7-3AF9-8A94-3CC3FAEF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B51C-0CA6-C42A-B26E-1EA593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4D52-F8C4-7E25-73E7-663819A7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38BC-EDDC-6F80-7E0D-53F2589B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0C95-B15B-D8D6-9EB6-D4206C3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8475-727F-702D-A4A5-8C3BD59E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94D7-BA5A-13C5-F6D7-FB8032E7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AD5F-E204-7FFD-3EFB-83E2C124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EBDA-1470-D2D9-5310-34AC0BBB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5927-A320-941D-DA2E-1DA09E50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F4D2-96C6-1349-029C-C99D7A23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1EF3-D1EA-3E1C-C32B-38D0D0B0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B4EBF-196C-B78B-8C57-0D30126E8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B3E2C-A3D0-F599-0898-713CC9B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65C8-44A0-9C8C-ADF9-FB3960A3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94FB-FF52-B278-5DD9-436605B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3FC9-6061-A1F2-70DC-5175AAC3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9BFC6-5074-D069-0903-2F9A0844D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8A29-5B61-9431-E351-ADB22721D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B98ED-1B7E-ACF9-AED8-8336593A2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3BEAA-F42E-01F2-2679-4968F4922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1E5DB-7D6D-5DC8-A13E-8303983F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65CBF-1DCD-A1F1-5FE4-A9F23DED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D3C67-D877-02DA-0BEC-AD20DE00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BA4F-A9D0-7CFF-516F-2E2C36F0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AAD2-2861-2F09-CEC3-3575CD1C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4FD4-C57C-6FF1-ECAA-735C8784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5290C-10F8-7A35-A397-DD26DED7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8577-27F0-F656-9636-A798111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03588-2E23-C894-405A-E718CB5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DB8-FD1C-C40C-06BA-E82F5444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15A7-2464-E222-C1D4-5C171ECA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5A1C-DEF5-CA17-B34E-59752C9C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3DC20-49E3-22C8-FF18-6BA2DCA1E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1A96C-17A3-463B-1562-50FC6431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11BD-138B-232A-6191-755DF327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ABE4-B291-878E-A0BE-DF4F12CA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7CE7-692E-266A-7339-6FFB124D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5BFA4-FF23-8D86-25FB-B092B9A7A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2851-3CCD-322D-373B-C8E5C48A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8DD4D-C54E-37ED-1418-D6CFD903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957DD-DE47-4ABD-2B9D-1F076732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F186E-8CD9-21B5-FA02-2877A5CE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6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5791B-7A9A-C66B-0963-62207CF6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CFA0-3CF2-115F-A760-C83D1226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26E2-A4F8-ECFC-68D6-5A7FB50F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5430-529C-2296-A127-269BB4FD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3491-97B6-A477-2EE0-CC35A26B7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3800"/>
              <a:t>Humboldt Area Foundation + Wild Rivers Community Foundation</a:t>
            </a:r>
          </a:p>
        </p:txBody>
      </p:sp>
      <p:sp>
        <p:nvSpPr>
          <p:cNvPr id="9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Serving students from Humboldt, Del Norte, Trinity counties in CA, and Curry county, OR.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endParaRPr lang="en-US" sz="1900" dirty="0"/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Savannah Sonia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1900" dirty="0"/>
              <a:t>Grants and Scholarships Associate</a:t>
            </a:r>
          </a:p>
        </p:txBody>
      </p:sp>
      <p:pic>
        <p:nvPicPr>
          <p:cNvPr id="3" name="Picture 2" descr="A cartoon of a person in a hat&#10;&#10;Description automatically generated">
            <a:extLst>
              <a:ext uri="{FF2B5EF4-FFF2-40B4-BE49-F238E27FC236}">
                <a16:creationId xmlns:a16="http://schemas.microsoft.com/office/drawing/2014/main" id="{BB0547CF-CBD9-FB13-7DCB-BC7D7CB2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667" y="426081"/>
            <a:ext cx="3294687" cy="3957581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CC006C9-B040-C1D8-00DA-6006E6A1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046" y="4383662"/>
            <a:ext cx="3995928" cy="1618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CF609-66D2-4822-9CA0-6BA861B4468E}"/>
              </a:ext>
            </a:extLst>
          </p:cNvPr>
          <p:cNvSpPr txBox="1"/>
          <p:nvPr/>
        </p:nvSpPr>
        <p:spPr>
          <a:xfrm>
            <a:off x="1863969" y="2473570"/>
            <a:ext cx="820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dk1"/>
                </a:solidFill>
                <a:latin typeface="Arial Black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851093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95F96-421E-ABB9-23AE-6862F150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What is Scholarship Finder?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24817-44BF-A78B-770E-ED0F6309E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801" y="2447337"/>
            <a:ext cx="5475266" cy="3156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A program of HAF+WRCF – dedicated to providing higher education access for students in our region.</a:t>
            </a:r>
          </a:p>
          <a:p>
            <a:r>
              <a:rPr lang="en-US" sz="1700" dirty="0"/>
              <a:t>A “one-stop shop” </a:t>
            </a:r>
          </a:p>
          <a:p>
            <a:pPr lvl="1"/>
            <a:r>
              <a:rPr lang="en-US" sz="1700" dirty="0"/>
              <a:t>Scholarship Finder is a local hub for scholarships offered within our community.</a:t>
            </a:r>
          </a:p>
          <a:p>
            <a:r>
              <a:rPr lang="en-US" sz="1700" dirty="0"/>
              <a:t>Home to over 200 local scholarship opportunities through our Universal Application, funded by Donors here in our region. </a:t>
            </a:r>
          </a:p>
          <a:p>
            <a:r>
              <a:rPr lang="en-US" sz="1700" dirty="0"/>
              <a:t>We support students access to education by giving out just under $1,000,000, annually.</a:t>
            </a:r>
          </a:p>
          <a:p>
            <a:endParaRPr lang="en-US" sz="1700" dirty="0">
              <a:solidFill>
                <a:srgbClr val="595959"/>
              </a:solidFill>
            </a:endParaRPr>
          </a:p>
        </p:txBody>
      </p:sp>
      <p:pic>
        <p:nvPicPr>
          <p:cNvPr id="8" name="Picture 7" descr="A cartoon of a person in a hat&#10;&#10;Description automatically generated">
            <a:extLst>
              <a:ext uri="{FF2B5EF4-FFF2-40B4-BE49-F238E27FC236}">
                <a16:creationId xmlns:a16="http://schemas.microsoft.com/office/drawing/2014/main" id="{9BC2E226-8EAF-0CB1-E3E4-82D04A2F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7" r="4907"/>
          <a:stretch/>
        </p:blipFill>
        <p:spPr>
          <a:xfrm>
            <a:off x="7539899" y="685801"/>
            <a:ext cx="41177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819233-C97D-E8DE-BE8F-187C9ECE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3700" dirty="0"/>
              <a:t>So, what does that mean?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956496-B158-9C08-0B26-E9E8F01D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Our Universal Application is ONE scholarship application for nearly 200 opportunities</a:t>
            </a:r>
          </a:p>
          <a:p>
            <a:r>
              <a:rPr lang="en-US" sz="2000" dirty="0"/>
              <a:t>Application dates: </a:t>
            </a:r>
            <a:r>
              <a:rPr lang="en-US" sz="2000" b="1" i="1" u="sng" dirty="0"/>
              <a:t>January 15 – March 2, 2026</a:t>
            </a:r>
          </a:p>
          <a:p>
            <a:r>
              <a:rPr lang="en-US" sz="2000" dirty="0"/>
              <a:t>Prepare using our Scholarship Workbook!</a:t>
            </a:r>
          </a:p>
          <a:p>
            <a:pPr lvl="1"/>
            <a:r>
              <a:rPr lang="en-US" sz="2000" dirty="0"/>
              <a:t>Available at </a:t>
            </a:r>
            <a:r>
              <a:rPr lang="en-US" sz="2000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hafoundation.org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or stop by our table in the gym to grab a copy.</a:t>
            </a:r>
          </a:p>
          <a:p>
            <a:r>
              <a:rPr lang="en-US" sz="2000" dirty="0"/>
              <a:t>Recipients will have their funds sent directly to their school for the upcoming academic year.</a:t>
            </a:r>
          </a:p>
        </p:txBody>
      </p:sp>
      <p:pic>
        <p:nvPicPr>
          <p:cNvPr id="5" name="Picture 4" descr="A cartoon character in a hat&#10;&#10;Description automatically generated">
            <a:extLst>
              <a:ext uri="{FF2B5EF4-FFF2-40B4-BE49-F238E27FC236}">
                <a16:creationId xmlns:a16="http://schemas.microsoft.com/office/drawing/2014/main" id="{5CB4BD21-7903-F659-B54F-E9097434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978564"/>
            <a:ext cx="4389120" cy="2172614"/>
          </a:xfrm>
          <a:prstGeom prst="rect">
            <a:avLst/>
          </a:prstGeom>
        </p:spPr>
      </p:pic>
      <p:pic>
        <p:nvPicPr>
          <p:cNvPr id="3" name="Picture 2" descr="A black and blue sign with text&#10;&#10;Description automatically generated">
            <a:extLst>
              <a:ext uri="{FF2B5EF4-FFF2-40B4-BE49-F238E27FC236}">
                <a16:creationId xmlns:a16="http://schemas.microsoft.com/office/drawing/2014/main" id="{341FFE97-7192-3735-FC08-BB9394DA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667" y="3916513"/>
            <a:ext cx="4389120" cy="18982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F2FAD-034C-EE7B-BB90-8F2297B4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Our Scholarship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061B5-9232-5E65-5382-C738D273B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1600">
                <a:latin typeface="Aptos" panose="020B0004020202020204" pitchFamily="34" charset="0"/>
              </a:rPr>
              <a:t>Students can be headed to a </a:t>
            </a:r>
            <a:r>
              <a:rPr lang="en-US" sz="1600" b="1">
                <a:latin typeface="Aptos" panose="020B0004020202020204" pitchFamily="34" charset="0"/>
              </a:rPr>
              <a:t>trade/vocational program, community college, or a four-year university.</a:t>
            </a:r>
          </a:p>
          <a:p>
            <a:r>
              <a:rPr lang="en-US" sz="1600">
                <a:latin typeface="Aptos" panose="020B0004020202020204" pitchFamily="34" charset="0"/>
              </a:rPr>
              <a:t>Students can be </a:t>
            </a:r>
            <a:r>
              <a:rPr lang="en-US" sz="1600" b="1">
                <a:latin typeface="Aptos" panose="020B0004020202020204" pitchFamily="34" charset="0"/>
              </a:rPr>
              <a:t>from any school</a:t>
            </a:r>
            <a:r>
              <a:rPr lang="en-US" sz="1600">
                <a:latin typeface="Aptos" panose="020B0004020202020204" pitchFamily="34" charset="0"/>
              </a:rPr>
              <a:t>, heading to Cal Poly Humboldt or College of the Redwoods.</a:t>
            </a:r>
          </a:p>
          <a:p>
            <a:r>
              <a:rPr lang="en-US" sz="1600">
                <a:latin typeface="Aptos" panose="020B0004020202020204" pitchFamily="34" charset="0"/>
              </a:rPr>
              <a:t>Students can be </a:t>
            </a:r>
            <a:r>
              <a:rPr lang="en-US" sz="1600" b="1">
                <a:latin typeface="Aptos" panose="020B0004020202020204" pitchFamily="34" charset="0"/>
              </a:rPr>
              <a:t>from a specific high school, </a:t>
            </a:r>
            <a:r>
              <a:rPr lang="en-US" sz="1600">
                <a:latin typeface="Aptos" panose="020B0004020202020204" pitchFamily="34" charset="0"/>
              </a:rPr>
              <a:t>heading out of the area.</a:t>
            </a:r>
          </a:p>
          <a:p>
            <a:r>
              <a:rPr lang="en-US" sz="1600">
                <a:latin typeface="Aptos" panose="020B0004020202020204" pitchFamily="34" charset="0"/>
              </a:rPr>
              <a:t>Students </a:t>
            </a:r>
            <a:r>
              <a:rPr lang="en-US" sz="1600" b="1">
                <a:latin typeface="Aptos" panose="020B0004020202020204" pitchFamily="34" charset="0"/>
              </a:rPr>
              <a:t>do not</a:t>
            </a:r>
            <a:r>
              <a:rPr lang="en-US" sz="1600">
                <a:latin typeface="Aptos" panose="020B0004020202020204" pitchFamily="34" charset="0"/>
              </a:rPr>
              <a:t> have to know where they are going to school at the time of application.</a:t>
            </a:r>
          </a:p>
          <a:p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2C891-3A42-EE2B-9454-5468E07B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2000">
                <a:latin typeface="Aptos" panose="020B0004020202020204" pitchFamily="34" charset="0"/>
              </a:rPr>
              <a:t>Students are </a:t>
            </a:r>
            <a:r>
              <a:rPr lang="en-US" sz="2000" b="1">
                <a:latin typeface="Aptos" panose="020B0004020202020204" pitchFamily="34" charset="0"/>
              </a:rPr>
              <a:t>not limited </a:t>
            </a:r>
            <a:r>
              <a:rPr lang="en-US" sz="2000">
                <a:latin typeface="Aptos" panose="020B0004020202020204" pitchFamily="34" charset="0"/>
              </a:rPr>
              <a:t>to studying a specific major.</a:t>
            </a:r>
          </a:p>
          <a:p>
            <a:r>
              <a:rPr lang="en-US" sz="2000">
                <a:latin typeface="Aptos" panose="020B0004020202020204" pitchFamily="34" charset="0"/>
              </a:rPr>
              <a:t>Students with </a:t>
            </a:r>
            <a:r>
              <a:rPr lang="en-US" sz="2000" b="1">
                <a:latin typeface="Aptos" panose="020B0004020202020204" pitchFamily="34" charset="0"/>
              </a:rPr>
              <a:t>all GPA’s </a:t>
            </a:r>
            <a:r>
              <a:rPr lang="en-US" sz="2000">
                <a:latin typeface="Aptos" panose="020B0004020202020204" pitchFamily="34" charset="0"/>
              </a:rPr>
              <a:t>are encouraged to apply.</a:t>
            </a:r>
          </a:p>
          <a:p>
            <a:r>
              <a:rPr lang="en-US" sz="2000">
                <a:latin typeface="Aptos" panose="020B0004020202020204" pitchFamily="34" charset="0"/>
              </a:rPr>
              <a:t>Students </a:t>
            </a:r>
            <a:r>
              <a:rPr lang="en-US" sz="2000" b="1">
                <a:latin typeface="Aptos" panose="020B0004020202020204" pitchFamily="34" charset="0"/>
              </a:rPr>
              <a:t>do not need </a:t>
            </a:r>
            <a:r>
              <a:rPr lang="en-US" sz="2000">
                <a:latin typeface="Aptos" panose="020B0004020202020204" pitchFamily="34" charset="0"/>
              </a:rPr>
              <a:t>to apply for FAFSA.</a:t>
            </a:r>
          </a:p>
          <a:p>
            <a:r>
              <a:rPr lang="en-US" sz="2000">
                <a:latin typeface="Aptos" panose="020B0004020202020204" pitchFamily="34" charset="0"/>
              </a:rPr>
              <a:t>Students are encouraged to </a:t>
            </a:r>
            <a:r>
              <a:rPr lang="en-US" sz="2000" b="1">
                <a:latin typeface="Aptos" panose="020B0004020202020204" pitchFamily="34" charset="0"/>
              </a:rPr>
              <a:t>re-apply every year</a:t>
            </a:r>
            <a:r>
              <a:rPr lang="en-US" sz="2000">
                <a:latin typeface="Aptos" panose="020B0004020202020204" pitchFamily="34" charset="0"/>
              </a:rPr>
              <a:t>!</a:t>
            </a:r>
          </a:p>
          <a:p>
            <a:endParaRPr lang="en-US" sz="200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with a cartoon character and trees&#10;&#10;Description automatically generated">
            <a:extLst>
              <a:ext uri="{FF2B5EF4-FFF2-40B4-BE49-F238E27FC236}">
                <a16:creationId xmlns:a16="http://schemas.microsoft.com/office/drawing/2014/main" id="{7C443907-8F21-7AE7-A441-36154E11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65" y="643467"/>
            <a:ext cx="7188470" cy="5571065"/>
          </a:xfrm>
          <a:prstGeom prst="rect">
            <a:avLst/>
          </a:prstGeom>
          <a:ln>
            <a:noFill/>
          </a:ln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 l="16771" r="16771"/>
          <a:stretch/>
        </p:blipFill>
        <p:spPr>
          <a:xfrm>
            <a:off x="6299200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6299200" y="6275832"/>
            <a:ext cx="56062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Morgan McBroom, Assoc. Director Student Services Financial Aid|  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Sept. 2025</a:t>
            </a:r>
            <a:endParaRPr dirty="0"/>
          </a:p>
        </p:txBody>
      </p:sp>
      <p:sp>
        <p:nvSpPr>
          <p:cNvPr id="18" name="Google Shape;18;p7"/>
          <p:cNvSpPr txBox="1"/>
          <p:nvPr/>
        </p:nvSpPr>
        <p:spPr>
          <a:xfrm>
            <a:off x="146573" y="2184665"/>
            <a:ext cx="6488689" cy="276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Other </a:t>
            </a:r>
            <a:r>
              <a:rPr lang="en-US" sz="4600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Resources</a:t>
            </a:r>
            <a:endParaRPr lang="en-US" sz="4600" dirty="0"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0" y="1688571"/>
            <a:ext cx="9437986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Humboldt Scholarships </a:t>
            </a:r>
            <a:r>
              <a:rPr lang="en-US" sz="2400" b="1" dirty="0">
                <a:solidFill>
                  <a:schemeClr val="dk1"/>
                </a:solidFill>
                <a:latin typeface="Arial Black" panose="020B0604020202020204" pitchFamily="34" charset="0"/>
                <a:ea typeface="Lexend Black"/>
                <a:cs typeface="Arial Black" panose="020B0604020202020204" pitchFamily="34" charset="0"/>
                <a:sym typeface="Lexend"/>
              </a:rPr>
              <a:t>– 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November 15</a:t>
            </a:r>
            <a:r>
              <a:rPr lang="en-US" sz="2400" b="1" baseline="300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, 2025 to January 31</a:t>
            </a:r>
            <a:r>
              <a:rPr lang="en-US" sz="2400" b="1" baseline="300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st</a:t>
            </a: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, 2026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Encourage admitted students to complete their application through the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MyHumboldt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 Applicant Portal page.</a:t>
            </a:r>
            <a:endParaRPr lang="en-US" sz="2400" b="1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The Humboldt First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Available to Del Norte, Humboldt, Mendo, and Trinity county students, no financial aid application required…but strongly encouraged.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Local Organization Scholarships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– Rotary Club, Hops in Humboldt, Humboldt Builder’s Exchange…and more!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 err="1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CalKids</a:t>
            </a: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sym typeface="Lexend"/>
              </a:rPr>
              <a:t>Eligible students may qualify for up to $1500, more information at calkids.org 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3938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19" y="1531450"/>
            <a:ext cx="9874711" cy="50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College of the Redwoods Scholarships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– Offers a universal scholarship application for all CR Scholarship opportunities. Available for Fall and spring terms!</a:t>
            </a:r>
            <a:b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</a:b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California College Promise Grant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Enrollment fees are waived for eligible California residents. Complete the financial aid application and attending a California community college.</a:t>
            </a:r>
            <a:b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</a:b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indent="-289560">
              <a:lnSpc>
                <a:spcPct val="100000"/>
              </a:lnSpc>
              <a:spcBef>
                <a:spcPts val="0"/>
              </a:spcBef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 ExtraBold"/>
              </a:rPr>
              <a:t>Major Companies &amp; Foundations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 ExtraBold"/>
              </a:rPr>
              <a:t>PG&amp;E, Ronald Reagan Presidential Foundation, the Edison Scholars Program, Built Ford Tough Scholarship…and more!</a:t>
            </a: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lang="en-US" sz="2400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endParaRPr sz="2400" dirty="0">
              <a:solidFill>
                <a:schemeClr val="dk1"/>
              </a:solidFill>
              <a:latin typeface="Avenir Black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6428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0" y="1531450"/>
            <a:ext cx="9437986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College Board – </a:t>
            </a:r>
            <a:r>
              <a:rPr lang="en-US" sz="2400" dirty="0" err="1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BigFuture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 search engine and Scholarship Match provide reputable national searches, plus lots of educational materials.</a:t>
            </a:r>
            <a:endParaRPr lang="en-US" sz="2400" dirty="0">
              <a:solidFill>
                <a:schemeClr val="dk1"/>
              </a:solidFill>
              <a:latin typeface="Avenir Black" panose="02000503020000020003" pitchFamily="2" charset="0"/>
              <a:ea typeface="Lexend Black"/>
              <a:cs typeface="Arial Black" panose="020B0604020202020204" pitchFamily="34" charset="0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The Part-Time Job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Working as a student assistant, many college job portals also post local community jobs, work-study and non-work-study should apply the spring/summer before school starts.</a:t>
            </a: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"/>
              </a:rPr>
              <a:t>Payment Plans 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Medium"/>
                <a:cs typeface="Lexend Medium"/>
                <a:sym typeface="Lexend"/>
              </a:rPr>
              <a:t>Tuition and on-campus housing can be placed into payment plans, allowing families to make monthly payments throughout the term.</a:t>
            </a:r>
            <a:endParaRPr lang="en-US"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Private Loans </a:t>
            </a:r>
            <a:r>
              <a:rPr lang="en-US" dirty="0"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– </a:t>
            </a: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sym typeface="Lexend"/>
              </a:rPr>
              <a:t>Most schools will coordinate private loans. This really should be a last resort but is a viable option for many students. </a:t>
            </a:r>
            <a:endParaRPr sz="2400" dirty="0">
              <a:solidFill>
                <a:schemeClr val="dk1"/>
              </a:solidFill>
              <a:latin typeface="Avenir Black" panose="02000503020000020003" pitchFamily="2" charset="0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0" y="623350"/>
            <a:ext cx="10870183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Scholarships &amp; Outside Resources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147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8C9D96FC6AD4F92D8ED36866DEF06" ma:contentTypeVersion="18" ma:contentTypeDescription="Create a new document." ma:contentTypeScope="" ma:versionID="4b677e7aaefa58d4d858036bbe9b246a">
  <xsd:schema xmlns:xsd="http://www.w3.org/2001/XMLSchema" xmlns:xs="http://www.w3.org/2001/XMLSchema" xmlns:p="http://schemas.microsoft.com/office/2006/metadata/properties" xmlns:ns2="9c56c50b-0f06-421c-a420-ed7f47296596" xmlns:ns3="1a248b1f-68df-4ac8-aa5b-a9f278101f7c" targetNamespace="http://schemas.microsoft.com/office/2006/metadata/properties" ma:root="true" ma:fieldsID="6dfa53dec44b5736329e6d7bb2d6916a" ns2:_="" ns3:_="">
    <xsd:import namespace="9c56c50b-0f06-421c-a420-ed7f47296596"/>
    <xsd:import namespace="1a248b1f-68df-4ac8-aa5b-a9f278101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6c50b-0f06-421c-a420-ed7f472965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43f831d-7cba-4ecf-bc31-ee415ec912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48b1f-68df-4ac8-aa5b-a9f278101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c848b1-46fc-4e21-8485-77471e3adf56}" ma:internalName="TaxCatchAll" ma:showField="CatchAllData" ma:web="1a248b1f-68df-4ac8-aa5b-a9f278101f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248b1f-68df-4ac8-aa5b-a9f278101f7c" xsi:nil="true"/>
    <lcf76f155ced4ddcb4097134ff3c332f xmlns="9c56c50b-0f06-421c-a420-ed7f472965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F3284F-9E80-4967-B952-6D3600E38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AF930-362E-4E5D-9203-30FE5C2B5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6c50b-0f06-421c-a420-ed7f47296596"/>
    <ds:schemaRef ds:uri="1a248b1f-68df-4ac8-aa5b-a9f278101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1E8B28-EC65-4ED4-8642-D0EA73AD6411}">
  <ds:schemaRefs>
    <ds:schemaRef ds:uri="http://schemas.microsoft.com/office/2006/metadata/properties"/>
    <ds:schemaRef ds:uri="http://schemas.microsoft.com/office/infopath/2007/PartnerControls"/>
    <ds:schemaRef ds:uri="cd8c5d44-0275-4162-975e-180e0c0b6779"/>
    <ds:schemaRef ds:uri="eaa3a826-aaba-43eb-8400-27e4eaedb6a8"/>
    <ds:schemaRef ds:uri="1a248b1f-68df-4ac8-aa5b-a9f278101f7c"/>
    <ds:schemaRef ds:uri="9c56c50b-0f06-421c-a420-ed7f472965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593</Words>
  <Application>Microsoft Office PowerPoint</Application>
  <PresentationFormat>Widescreen</PresentationFormat>
  <Paragraphs>48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Avenir Black</vt:lpstr>
      <vt:lpstr>Avenir Medium</vt:lpstr>
      <vt:lpstr>Calibri</vt:lpstr>
      <vt:lpstr>Lexend</vt:lpstr>
      <vt:lpstr>Lexend SemiBold</vt:lpstr>
      <vt:lpstr>Office Theme</vt:lpstr>
      <vt:lpstr>Humboldt Area Foundation + Wild Rivers Community Foundation</vt:lpstr>
      <vt:lpstr>What is Scholarship Finder?</vt:lpstr>
      <vt:lpstr>So, what does that mean?</vt:lpstr>
      <vt:lpstr>Our Scholarship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Sydney Morrone</dc:creator>
  <cp:lastModifiedBy>Morgan L McBroom</cp:lastModifiedBy>
  <cp:revision>3</cp:revision>
  <dcterms:modified xsi:type="dcterms:W3CDTF">2025-08-28T15:22:40Z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0x010100B6DD4F642D930549A1A81D5802C9D622</vt:lpwstr>
  </property>
  <property fmtid="{D5CDD505-2E9C-101B-9397-08002B2CF9AE}" pid="3" name="Order">
    <vt:r8>3000</vt:r8>
  </property>
  <property fmtid="{D5CDD505-2E9C-101B-9397-08002B2CF9AE}" pid="4" name="MediaServiceImageTags">
    <vt:lpwstr/>
  </property>
</Properties>
</file>