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79" r:id="rId4"/>
    <p:sldId id="280" r:id="rId5"/>
    <p:sldId id="261" r:id="rId6"/>
    <p:sldId id="263" r:id="rId7"/>
    <p:sldId id="282" r:id="rId8"/>
    <p:sldId id="264" r:id="rId9"/>
    <p:sldId id="266" r:id="rId10"/>
    <p:sldId id="262" r:id="rId11"/>
    <p:sldId id="285" r:id="rId12"/>
    <p:sldId id="281" r:id="rId13"/>
    <p:sldId id="276" r:id="rId14"/>
    <p:sldId id="274" r:id="rId15"/>
    <p:sldId id="275" r:id="rId16"/>
    <p:sldId id="277" r:id="rId17"/>
    <p:sldId id="278" r:id="rId18"/>
    <p:sldId id="283" r:id="rId19"/>
    <p:sldId id="268" r:id="rId20"/>
    <p:sldId id="265" r:id="rId21"/>
    <p:sldId id="269" r:id="rId22"/>
    <p:sldId id="270" r:id="rId23"/>
    <p:sldId id="271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94660"/>
  </p:normalViewPr>
  <p:slideViewPr>
    <p:cSldViewPr>
      <p:cViewPr varScale="1">
        <p:scale>
          <a:sx n="75" d="100"/>
          <a:sy n="75" d="100"/>
        </p:scale>
        <p:origin x="9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80283B-59A1-4A57-8A2A-17D37C81C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17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universityofcalifornia.edu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hyperlink" Target="http://www.collegeboard.org/" TargetMode="External"/><Relationship Id="rId7" Type="http://schemas.openxmlformats.org/officeDocument/2006/relationships/hyperlink" Target="http://www.fafsa.gov/" TargetMode="External"/><Relationship Id="rId2" Type="http://schemas.openxmlformats.org/officeDocument/2006/relationships/hyperlink" Target="http://www.actstudent.org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universityofcalifornia.edu/" TargetMode="External"/><Relationship Id="rId5" Type="http://schemas.openxmlformats.org/officeDocument/2006/relationships/hyperlink" Target="http://www.calstateapply.edu/" TargetMode="External"/><Relationship Id="rId4" Type="http://schemas.openxmlformats.org/officeDocument/2006/relationships/hyperlink" Target="http://www.assist.org/" TargetMode="External"/><Relationship Id="rId9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board.org/" TargetMode="External"/><Relationship Id="rId2" Type="http://schemas.openxmlformats.org/officeDocument/2006/relationships/hyperlink" Target="http://www.actstudent.org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848600" cy="30670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OVERVIEW </a:t>
            </a:r>
            <a:br>
              <a:rPr lang="en-US" dirty="0" smtClean="0"/>
            </a:br>
            <a:r>
              <a:rPr lang="en-US" dirty="0" smtClean="0"/>
              <a:t>California State University and UC Systems</a:t>
            </a:r>
            <a:br>
              <a:rPr lang="en-US" dirty="0" smtClean="0"/>
            </a:br>
            <a:r>
              <a:rPr lang="en-US" dirty="0" smtClean="0"/>
              <a:t>(UC’s and CSU’s)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1524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Trivia:  The first CSU was built in 1857 in San Jose.  </a:t>
            </a:r>
          </a:p>
          <a:p>
            <a:r>
              <a:rPr lang="en-US" dirty="0" smtClean="0"/>
              <a:t>GO SPARTANS!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Eligibility Criteria for CSU’s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Eligibility Index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	</a:t>
            </a:r>
            <a:r>
              <a:rPr lang="en-US" sz="2200" dirty="0" smtClean="0"/>
              <a:t>A – G coursework (15 units) </a:t>
            </a:r>
          </a:p>
          <a:p>
            <a:pPr marL="0" indent="0">
              <a:buNone/>
            </a:pPr>
            <a:r>
              <a:rPr lang="en-US" sz="2200" dirty="0" smtClean="0"/>
              <a:t>         	Grades in A – G courses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(C’s or </a:t>
            </a:r>
            <a:r>
              <a:rPr lang="en-US" sz="2200" u="sng" dirty="0" smtClean="0"/>
              <a:t>better)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ACT or SAT test scores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High School Graduation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3.0 GPA qualifies with any ACT/SAT test score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Impacted majors</a:t>
            </a:r>
            <a:r>
              <a:rPr lang="en-US" dirty="0"/>
              <a:t> </a:t>
            </a:r>
            <a:r>
              <a:rPr lang="en-US" dirty="0" smtClean="0"/>
              <a:t>may exist on some campuses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057400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5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28600"/>
            <a:ext cx="4803658" cy="641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91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382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University of California (10 campuses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2057400"/>
            <a:ext cx="455972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9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Cost of Attendance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76655" y="2679192"/>
            <a:ext cx="3822192" cy="34472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200" dirty="0" smtClean="0"/>
              <a:t>On Campus: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$32,400 (</a:t>
            </a:r>
            <a:r>
              <a:rPr lang="en-US" sz="3200" dirty="0" err="1" smtClean="0"/>
              <a:t>ish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Off Campus</a:t>
            </a:r>
          </a:p>
          <a:p>
            <a:pPr lvl="1"/>
            <a:r>
              <a:rPr lang="en-US" sz="3200" dirty="0" smtClean="0"/>
              <a:t>$29,200 (</a:t>
            </a:r>
            <a:r>
              <a:rPr lang="en-US" sz="3200" dirty="0" err="1" smtClean="0"/>
              <a:t>ish</a:t>
            </a:r>
            <a:r>
              <a:rPr lang="en-US" sz="3200" dirty="0" smtClean="0"/>
              <a:t>)</a:t>
            </a:r>
          </a:p>
          <a:p>
            <a:pPr lvl="1"/>
            <a:endParaRPr lang="en-US" sz="3200" dirty="0"/>
          </a:p>
          <a:p>
            <a:pPr marL="393192" lvl="1" indent="0">
              <a:buNone/>
            </a:pPr>
            <a:r>
              <a:rPr lang="en-US" sz="3200" dirty="0" smtClean="0"/>
              <a:t>TUITION: $14,000  </a:t>
            </a:r>
          </a:p>
          <a:p>
            <a:pPr marL="393192" lvl="1" indent="0">
              <a:buNone/>
            </a:pPr>
            <a:endParaRPr lang="en-US" sz="3200" dirty="0" smtClean="0"/>
          </a:p>
          <a:p>
            <a:pPr marL="457200" lvl="1" indent="0">
              <a:buNone/>
            </a:pPr>
            <a:endParaRPr lang="en-US" sz="3200" dirty="0" smtClean="0"/>
          </a:p>
        </p:txBody>
      </p:sp>
      <p:pic>
        <p:nvPicPr>
          <p:cNvPr id="2050" name="Picture 2" descr="C:\Users\jd7000\AppData\Local\Microsoft\Windows\Temporary Internet Files\Content.IE5\I8WBOYGE\MC900441314[1].pn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3584575" cy="35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12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1" y="1676400"/>
            <a:ext cx="4419600" cy="46783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sz="2400" dirty="0" smtClean="0">
              <a:hlinkClick r:id="rId2"/>
            </a:endParaRPr>
          </a:p>
          <a:p>
            <a:pPr marL="0" indent="0">
              <a:buNone/>
            </a:pPr>
            <a:r>
              <a:rPr lang="en-US" sz="2400" b="1" dirty="0" smtClean="0">
                <a:hlinkClick r:id="rId2"/>
              </a:rPr>
              <a:t>www.universityofcalifornia.edu</a:t>
            </a:r>
            <a:endParaRPr lang="en-US" sz="2400" b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Aug. 1</a:t>
            </a:r>
            <a:r>
              <a:rPr lang="en-US" b="1" baseline="30000" dirty="0" smtClean="0"/>
              <a:t>st</a:t>
            </a:r>
            <a:r>
              <a:rPr lang="en-US" b="1" dirty="0" smtClean="0"/>
              <a:t> (prep period)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Nov. 1 – 30</a:t>
            </a:r>
            <a:r>
              <a:rPr lang="en-US" b="1" baseline="30000" dirty="0" smtClean="0"/>
              <a:t>th</a:t>
            </a:r>
            <a:r>
              <a:rPr lang="en-US" b="1" dirty="0" smtClean="0"/>
              <a:t> (filing period)</a:t>
            </a:r>
          </a:p>
          <a:p>
            <a:endParaRPr lang="en-US" b="1" dirty="0"/>
          </a:p>
          <a:p>
            <a:r>
              <a:rPr lang="en-US" b="1" dirty="0" smtClean="0"/>
              <a:t>Take ACT plus writing or the SAT by December of your </a:t>
            </a:r>
            <a:r>
              <a:rPr lang="en-US" b="1" dirty="0"/>
              <a:t>s</a:t>
            </a:r>
            <a:r>
              <a:rPr lang="en-US" b="1" dirty="0" smtClean="0"/>
              <a:t>enior year</a:t>
            </a:r>
          </a:p>
          <a:p>
            <a:endParaRPr lang="en-US" b="1" dirty="0" smtClean="0"/>
          </a:p>
          <a:p>
            <a:r>
              <a:rPr lang="en-US" b="1" dirty="0"/>
              <a:t>Compose Personal </a:t>
            </a:r>
            <a:r>
              <a:rPr lang="en-US" b="1" dirty="0" smtClean="0"/>
              <a:t>Insights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jd7000\AppData\Local\Microsoft\Windows\Temporary Internet Files\Content.IE5\S0EH88E5\MC900382574[2]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2570958"/>
            <a:ext cx="3555206" cy="355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7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814733" cy="3886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 </a:t>
            </a:r>
            <a:r>
              <a:rPr lang="en-US" dirty="0"/>
              <a:t>will have 8 questions to choose from. You must respond to only 4 of the 8 </a:t>
            </a:r>
            <a:r>
              <a:rPr lang="en-US" dirty="0" smtClean="0"/>
              <a:t>question</a:t>
            </a:r>
          </a:p>
          <a:p>
            <a:endParaRPr lang="en-US" dirty="0" smtClean="0"/>
          </a:p>
          <a:p>
            <a:r>
              <a:rPr lang="en-US" dirty="0"/>
              <a:t>Each response is limited to a maximum of 350 words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Which questions you choose to answer is entirely up to you: But you should select questions that are most relevant to your experience and that best reflect your individual circumstances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 Insight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3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814733" cy="38862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1" dirty="0"/>
              <a:t>Describe an example of your leadership experience in which you have positively influenced others, helped resolve disputes or contributed to group efforts over time.  </a:t>
            </a:r>
          </a:p>
          <a:p>
            <a:endParaRPr lang="en-US" b="1" dirty="0" smtClean="0"/>
          </a:p>
          <a:p>
            <a:r>
              <a:rPr lang="en-US" b="1" dirty="0"/>
              <a:t>Describe how you have taken advantage of a significant educational opportunity or worked to overcome an educational barrier you have faced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/>
              <a:t>What have you done to make your school or your community a better place?  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dirty="0" smtClean="0"/>
              <a:t> examples (out of 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2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Eligibility Criteria for UC’s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47088"/>
            <a:ext cx="4038600" cy="44958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sz="2600" dirty="0" smtClean="0"/>
              <a:t>Eligibility Index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	A – G coursework (15 units total)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11 of them complete before the 12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	grade.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ACT plus Writing or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SAT test scores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High School Graduation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sz="2600" dirty="0" smtClean="0"/>
              <a:t>3.0  minimum  weighted GPA</a:t>
            </a:r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sz="2600" dirty="0" smtClean="0"/>
              <a:t>Impacted campuses/majors may require SAT Subject tests</a:t>
            </a:r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sz="2600" dirty="0" smtClean="0"/>
              <a:t>Top 9% in your class = guaranteed admission   (UC’s overall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Holistic Review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977388"/>
            <a:ext cx="3797300" cy="123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76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HOLISTIC REVIEW  14 Factors</a:t>
            </a:r>
            <a:br>
              <a:rPr lang="en-US" dirty="0" smtClean="0"/>
            </a:br>
            <a:r>
              <a:rPr lang="en-US" dirty="0" smtClean="0"/>
              <a:t>Beyond grades and test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209800"/>
            <a:ext cx="4038600" cy="4434840"/>
          </a:xfrm>
        </p:spPr>
        <p:txBody>
          <a:bodyPr/>
          <a:lstStyle/>
          <a:p>
            <a:r>
              <a:rPr lang="en-US" dirty="0" smtClean="0"/>
              <a:t>Academic GPA</a:t>
            </a:r>
          </a:p>
          <a:p>
            <a:r>
              <a:rPr lang="en-US" dirty="0" smtClean="0"/>
              <a:t>Test Scores</a:t>
            </a:r>
          </a:p>
          <a:p>
            <a:r>
              <a:rPr lang="en-US" dirty="0" smtClean="0"/>
              <a:t>Courses beyond A – G</a:t>
            </a:r>
          </a:p>
          <a:p>
            <a:r>
              <a:rPr lang="en-US" dirty="0" smtClean="0"/>
              <a:t>Honors/AP/IBO</a:t>
            </a:r>
          </a:p>
          <a:p>
            <a:r>
              <a:rPr lang="en-US" dirty="0" smtClean="0"/>
              <a:t>Senior year courses</a:t>
            </a:r>
          </a:p>
          <a:p>
            <a:r>
              <a:rPr lang="en-US" dirty="0" smtClean="0"/>
              <a:t>Outstanding in a subject</a:t>
            </a:r>
          </a:p>
          <a:p>
            <a:r>
              <a:rPr lang="en-US" dirty="0" smtClean="0"/>
              <a:t>Doing all you can with what is offered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51300" y="2159000"/>
            <a:ext cx="4864100" cy="4511040"/>
          </a:xfrm>
        </p:spPr>
        <p:txBody>
          <a:bodyPr/>
          <a:lstStyle/>
          <a:p>
            <a:r>
              <a:rPr lang="en-US" dirty="0" smtClean="0"/>
              <a:t>Outstanding projects</a:t>
            </a:r>
          </a:p>
          <a:p>
            <a:r>
              <a:rPr lang="en-US" sz="2400" dirty="0" smtClean="0"/>
              <a:t>Marked academic improvement</a:t>
            </a:r>
          </a:p>
          <a:p>
            <a:r>
              <a:rPr lang="en-US" dirty="0" smtClean="0"/>
              <a:t>Special </a:t>
            </a:r>
            <a:r>
              <a:rPr lang="en-US" sz="2400" dirty="0" smtClean="0"/>
              <a:t>talents/achievements </a:t>
            </a:r>
          </a:p>
          <a:p>
            <a:r>
              <a:rPr lang="en-US" sz="2300" dirty="0" smtClean="0"/>
              <a:t>Special Projects tied w/ curriculum</a:t>
            </a:r>
          </a:p>
          <a:p>
            <a:r>
              <a:rPr lang="en-US" sz="2300" dirty="0" smtClean="0"/>
              <a:t>Accomplishments in light of tougher circumstances</a:t>
            </a:r>
          </a:p>
          <a:p>
            <a:r>
              <a:rPr lang="en-US" sz="2300" dirty="0" smtClean="0"/>
              <a:t>Location of your school/home</a:t>
            </a:r>
          </a:p>
          <a:p>
            <a:r>
              <a:rPr lang="en-US" dirty="0" smtClean="0"/>
              <a:t>Rank in top 9 % of your class</a:t>
            </a:r>
          </a:p>
          <a:p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8369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Impaction means that a campus receives more eligible applicants then they can accommodate and therefore must restrict enrollment to that campus (often requiring higher eligibility standards.</a:t>
            </a:r>
          </a:p>
          <a:p>
            <a:pPr algn="ctr"/>
            <a:endParaRPr lang="en-US" dirty="0" smtClean="0"/>
          </a:p>
          <a:p>
            <a:pPr lvl="1"/>
            <a:r>
              <a:rPr lang="en-US" dirty="0"/>
              <a:t>Impacted </a:t>
            </a:r>
            <a:r>
              <a:rPr lang="en-US" dirty="0" smtClean="0"/>
              <a:t>Campuses </a:t>
            </a:r>
          </a:p>
          <a:p>
            <a:pPr lvl="1"/>
            <a:r>
              <a:rPr lang="en-US" dirty="0"/>
              <a:t>Impacted Majors and </a:t>
            </a:r>
            <a:r>
              <a:rPr lang="en-US" dirty="0" smtClean="0"/>
              <a:t>Programs</a:t>
            </a:r>
            <a:endParaRPr lang="en-US" dirty="0"/>
          </a:p>
          <a:p>
            <a:pPr lvl="1"/>
            <a:r>
              <a:rPr lang="en-US" dirty="0"/>
              <a:t>Impacted Groups: </a:t>
            </a:r>
            <a:r>
              <a:rPr lang="en-US" dirty="0" smtClean="0"/>
              <a:t>(Freshman, Transfers)</a:t>
            </a:r>
          </a:p>
        </p:txBody>
      </p:sp>
    </p:spTree>
    <p:extLst>
      <p:ext uri="{BB962C8B-B14F-4D97-AF65-F5344CB8AC3E}">
        <p14:creationId xmlns:p14="http://schemas.microsoft.com/office/powerpoint/2010/main" val="66224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CSU’s and 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UC/CSU Systems?</a:t>
            </a:r>
          </a:p>
          <a:p>
            <a:r>
              <a:rPr lang="en-US" dirty="0" smtClean="0"/>
              <a:t>What are the similarities?</a:t>
            </a:r>
          </a:p>
          <a:p>
            <a:r>
              <a:rPr lang="en-US" dirty="0" smtClean="0"/>
              <a:t>What are the differences?</a:t>
            </a:r>
          </a:p>
          <a:p>
            <a:r>
              <a:rPr lang="en-US" dirty="0"/>
              <a:t>What can I do now to be eligible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the application deadlines?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does it cost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</a:t>
            </a:r>
            <a:r>
              <a:rPr lang="en-US" dirty="0"/>
              <a:t>does “impaction” mean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resources are out there?</a:t>
            </a:r>
          </a:p>
          <a:p>
            <a:r>
              <a:rPr lang="en-US" dirty="0"/>
              <a:t>What questions do you have?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69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191000" cy="443484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hlinkClick r:id="rId2"/>
              </a:rPr>
              <a:t>www.actstudent.org</a:t>
            </a:r>
            <a:r>
              <a:rPr lang="en-US" dirty="0"/>
              <a:t> </a:t>
            </a:r>
            <a:r>
              <a:rPr lang="en-US" dirty="0" smtClean="0"/>
              <a:t>(ACT)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www.collegeboard.org</a:t>
            </a:r>
            <a:r>
              <a:rPr lang="en-US" dirty="0" smtClean="0"/>
              <a:t> (SAT)</a:t>
            </a:r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www.assist.org</a:t>
            </a:r>
            <a:r>
              <a:rPr lang="en-US" dirty="0" smtClean="0"/>
              <a:t>  (A – G)</a:t>
            </a:r>
          </a:p>
          <a:p>
            <a:endParaRPr lang="en-US" dirty="0" smtClean="0"/>
          </a:p>
          <a:p>
            <a:r>
              <a:rPr lang="en-US" dirty="0" smtClean="0">
                <a:hlinkClick r:id="rId5"/>
              </a:rPr>
              <a:t>www.calstateapply.edu</a:t>
            </a:r>
            <a:r>
              <a:rPr lang="en-US" dirty="0" smtClean="0"/>
              <a:t> </a:t>
            </a:r>
            <a:r>
              <a:rPr lang="en-US" sz="2700" dirty="0" smtClean="0"/>
              <a:t>(</a:t>
            </a:r>
            <a:r>
              <a:rPr lang="en-US" sz="2700" dirty="0" smtClean="0"/>
              <a:t>Apply</a:t>
            </a:r>
            <a:r>
              <a:rPr lang="en-US" sz="2700" dirty="0" smtClean="0"/>
              <a:t>)</a:t>
            </a:r>
          </a:p>
          <a:p>
            <a:endParaRPr lang="en-US" sz="2700" dirty="0" smtClean="0"/>
          </a:p>
          <a:p>
            <a:r>
              <a:rPr lang="en-US" sz="2700" dirty="0" smtClean="0">
                <a:hlinkClick r:id="rId6"/>
              </a:rPr>
              <a:t>www.universityofcalifornia.edu</a:t>
            </a:r>
            <a:endParaRPr lang="en-US" sz="2700" dirty="0" smtClean="0"/>
          </a:p>
          <a:p>
            <a:pPr marL="0" indent="0">
              <a:buNone/>
            </a:pPr>
            <a:r>
              <a:rPr lang="en-US" dirty="0" smtClean="0"/>
              <a:t>(Apply)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www.fafsa.gov</a:t>
            </a:r>
            <a:r>
              <a:rPr lang="en-US" dirty="0" smtClean="0"/>
              <a:t> </a:t>
            </a:r>
            <a:r>
              <a:rPr lang="en-US" sz="2700" dirty="0" smtClean="0"/>
              <a:t>(Free Money)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267200"/>
            <a:ext cx="3048000" cy="9903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95600"/>
            <a:ext cx="1005840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 I on the A – G college prep track?</a:t>
            </a:r>
          </a:p>
          <a:p>
            <a:r>
              <a:rPr lang="en-US" dirty="0" smtClean="0"/>
              <a:t>Whose responsibility is it to make sure I am?</a:t>
            </a:r>
          </a:p>
          <a:p>
            <a:r>
              <a:rPr lang="en-US" dirty="0" smtClean="0"/>
              <a:t>What if I have a “D” grade on my transcript in an A – G  course?</a:t>
            </a:r>
          </a:p>
          <a:p>
            <a:r>
              <a:rPr lang="en-US" dirty="0"/>
              <a:t>Who can I go to for guidance and assistance?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3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WHERE CAN YOU GO?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408333" cy="3886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High </a:t>
            </a:r>
            <a:r>
              <a:rPr lang="en-US" dirty="0" smtClean="0"/>
              <a:t>School Counselor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AVID/</a:t>
            </a:r>
            <a:r>
              <a:rPr lang="en-US" dirty="0" err="1" smtClean="0"/>
              <a:t>TRiO</a:t>
            </a:r>
            <a:r>
              <a:rPr lang="en-US" dirty="0" smtClean="0"/>
              <a:t>/</a:t>
            </a:r>
            <a:r>
              <a:rPr lang="en-US" dirty="0" err="1" smtClean="0"/>
              <a:t>CalSOAP</a:t>
            </a:r>
            <a:endParaRPr lang="en-US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High School Teachers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The colleges in your area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The internet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Me!  (Jen)  707 826-3558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AND……..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3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ONE MORE SUPER COOL WEBSITE!!!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8600" b="1" dirty="0" smtClean="0">
              <a:hlinkClick r:id=""/>
            </a:endParaRPr>
          </a:p>
          <a:p>
            <a:pPr marL="0" indent="0" algn="ctr">
              <a:buNone/>
            </a:pPr>
            <a:r>
              <a:rPr lang="en-US" sz="8600" b="1" dirty="0" smtClean="0">
                <a:hlinkClick r:id=""/>
              </a:rPr>
              <a:t>www.californiacolleges.edu</a:t>
            </a:r>
            <a:endParaRPr lang="en-US" sz="8600" b="1" dirty="0" smtClean="0"/>
          </a:p>
          <a:p>
            <a:pPr marL="0" indent="0" algn="ctr">
              <a:buNone/>
            </a:pPr>
            <a:endParaRPr lang="en-US" sz="5500" dirty="0"/>
          </a:p>
          <a:p>
            <a:pPr lvl="1"/>
            <a:r>
              <a:rPr lang="en-US" sz="7200" dirty="0" smtClean="0"/>
              <a:t>Career Planning</a:t>
            </a:r>
          </a:p>
          <a:p>
            <a:pPr lvl="2"/>
            <a:r>
              <a:rPr lang="en-US" sz="7200" dirty="0" smtClean="0"/>
              <a:t>Explore Careers and Job Outlooks</a:t>
            </a:r>
          </a:p>
          <a:p>
            <a:pPr lvl="2"/>
            <a:endParaRPr lang="en-US" sz="7200" dirty="0" smtClean="0"/>
          </a:p>
          <a:p>
            <a:pPr lvl="1"/>
            <a:r>
              <a:rPr lang="en-US" sz="7200" dirty="0" smtClean="0"/>
              <a:t>High School Planning</a:t>
            </a:r>
          </a:p>
          <a:p>
            <a:pPr lvl="2"/>
            <a:r>
              <a:rPr lang="en-US" sz="7200" dirty="0" smtClean="0"/>
              <a:t>Planning timeline, How to succeed in High School</a:t>
            </a:r>
          </a:p>
          <a:p>
            <a:pPr lvl="2"/>
            <a:endParaRPr lang="en-US" sz="7200" dirty="0" smtClean="0"/>
          </a:p>
          <a:p>
            <a:pPr lvl="1"/>
            <a:r>
              <a:rPr lang="en-US" sz="7200" dirty="0" smtClean="0"/>
              <a:t>College Planning</a:t>
            </a:r>
          </a:p>
          <a:p>
            <a:pPr lvl="2"/>
            <a:r>
              <a:rPr lang="en-US" sz="7200" dirty="0" smtClean="0"/>
              <a:t>Explore Schools, Programs, Majors, and test prep</a:t>
            </a:r>
          </a:p>
          <a:p>
            <a:pPr lvl="2"/>
            <a:endParaRPr lang="en-US" sz="7200" dirty="0" smtClean="0"/>
          </a:p>
          <a:p>
            <a:pPr lvl="1"/>
            <a:r>
              <a:rPr lang="en-US" sz="7200" dirty="0" smtClean="0"/>
              <a:t>Financial Aid Planning</a:t>
            </a:r>
          </a:p>
          <a:p>
            <a:pPr lvl="2"/>
            <a:r>
              <a:rPr lang="en-US" sz="7200" dirty="0" smtClean="0"/>
              <a:t>Scholarships, Grants, etc…</a:t>
            </a:r>
          </a:p>
          <a:p>
            <a:pPr lvl="2"/>
            <a:endParaRPr lang="en-US" sz="7200" dirty="0" smtClean="0"/>
          </a:p>
          <a:p>
            <a:pPr lvl="1"/>
            <a:r>
              <a:rPr lang="en-US" sz="7200" dirty="0" smtClean="0"/>
              <a:t>Your Portfolio  </a:t>
            </a:r>
          </a:p>
          <a:p>
            <a:pPr lvl="2"/>
            <a:r>
              <a:rPr lang="en-US" sz="7200" dirty="0" smtClean="0"/>
              <a:t>Tools and Resources appropriate to YOU.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249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dirty="0" smtClean="0"/>
              <a:t>	  </a:t>
            </a:r>
            <a:br>
              <a:rPr lang="en-US" sz="6600" dirty="0" smtClean="0"/>
            </a:br>
            <a:r>
              <a:rPr lang="en-US" sz="6600" dirty="0" smtClean="0"/>
              <a:t>   </a:t>
            </a:r>
            <a:r>
              <a:rPr lang="en-US" sz="7200" b="1" dirty="0" smtClean="0"/>
              <a:t>Questions?</a:t>
            </a:r>
          </a:p>
        </p:txBody>
      </p:sp>
      <p:pic>
        <p:nvPicPr>
          <p:cNvPr id="23555" name="Picture 6" descr="C:\Documents and Settings\Wendy-Perez\Local Settings\Temporary Internet Files\Content.IE5\7Y421HWL\MC900434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03238"/>
            <a:ext cx="1625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1"/>
          <p:cNvSpPr txBox="1">
            <a:spLocks noChangeArrowheads="1"/>
          </p:cNvSpPr>
          <p:nvPr/>
        </p:nvSpPr>
        <p:spPr bwMode="auto">
          <a:xfrm>
            <a:off x="1443038" y="2819400"/>
            <a:ext cx="7162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err="1"/>
              <a:t>TRiO</a:t>
            </a:r>
            <a:r>
              <a:rPr lang="en-US" altLang="en-US" sz="2400" dirty="0"/>
              <a:t> Upward Bound</a:t>
            </a:r>
          </a:p>
          <a:p>
            <a:pPr algn="ctr" eaLnBrk="1" hangingPunct="1"/>
            <a:r>
              <a:rPr lang="en-US" altLang="en-US" sz="2400" dirty="0"/>
              <a:t>Jen Dyke  jen.dyke@Humboldt.edu</a:t>
            </a:r>
          </a:p>
          <a:p>
            <a:pPr algn="ctr" eaLnBrk="1" hangingPunct="1"/>
            <a:endParaRPr lang="en-US" altLang="en-US" sz="2400" dirty="0"/>
          </a:p>
          <a:p>
            <a:pPr algn="ctr" eaLnBrk="1" hangingPunct="1"/>
            <a:r>
              <a:rPr lang="en-US" altLang="en-US" sz="2400" dirty="0" err="1"/>
              <a:t>Northcoast</a:t>
            </a:r>
            <a:r>
              <a:rPr lang="en-US" altLang="en-US" sz="2400" dirty="0"/>
              <a:t> Cal-SOAP </a:t>
            </a:r>
          </a:p>
          <a:p>
            <a:pPr algn="ctr" eaLnBrk="1" hangingPunct="1"/>
            <a:r>
              <a:rPr lang="en-US" altLang="en-US" sz="2400" dirty="0" smtClean="0"/>
              <a:t>(</a:t>
            </a:r>
            <a:r>
              <a:rPr lang="en-US" altLang="en-US" sz="2400" dirty="0"/>
              <a:t>707) 441-2006 </a:t>
            </a:r>
          </a:p>
        </p:txBody>
      </p:sp>
    </p:spTree>
    <p:extLst>
      <p:ext uri="{BB962C8B-B14F-4D97-AF65-F5344CB8AC3E}">
        <p14:creationId xmlns:p14="http://schemas.microsoft.com/office/powerpoint/2010/main" val="109003609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914400"/>
            <a:ext cx="8229600" cy="88392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Similarities  (UC and CSU)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1811020"/>
            <a:ext cx="4648200" cy="504698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sz="6200" dirty="0" smtClean="0"/>
              <a:t>Public Institutions</a:t>
            </a:r>
          </a:p>
          <a:p>
            <a:pPr>
              <a:buFont typeface="Arial" charset="0"/>
              <a:buChar char="•"/>
            </a:pPr>
            <a:endParaRPr lang="en-US" sz="6200" dirty="0" smtClean="0"/>
          </a:p>
          <a:p>
            <a:pPr>
              <a:buFont typeface="Arial" charset="0"/>
              <a:buChar char="•"/>
            </a:pPr>
            <a:r>
              <a:rPr lang="en-US" sz="6200" dirty="0" smtClean="0"/>
              <a:t>A – G Rigorous Curriculum</a:t>
            </a:r>
          </a:p>
          <a:p>
            <a:pPr lvl="1">
              <a:buFont typeface="Arial" charset="0"/>
              <a:buChar char="•"/>
            </a:pPr>
            <a:r>
              <a:rPr lang="en-US" sz="6200" dirty="0" smtClean="0"/>
              <a:t>GPA after 9</a:t>
            </a:r>
            <a:r>
              <a:rPr lang="en-US" sz="6200" baseline="30000" dirty="0" smtClean="0"/>
              <a:t>th</a:t>
            </a:r>
            <a:r>
              <a:rPr lang="en-US" sz="6200" dirty="0" smtClean="0"/>
              <a:t> Grade</a:t>
            </a:r>
          </a:p>
          <a:p>
            <a:pPr lvl="1">
              <a:buFont typeface="Arial" charset="0"/>
              <a:buChar char="•"/>
            </a:pPr>
            <a:r>
              <a:rPr lang="en-US" sz="6200" dirty="0" smtClean="0"/>
              <a:t>Use eligibility Index</a:t>
            </a:r>
          </a:p>
          <a:p>
            <a:pPr marL="393192" lvl="1" indent="0">
              <a:buNone/>
            </a:pPr>
            <a:endParaRPr lang="en-US" sz="6200" dirty="0"/>
          </a:p>
          <a:p>
            <a:pPr marL="393192" lvl="1" indent="0">
              <a:buNone/>
            </a:pPr>
            <a:endParaRPr lang="en-US" sz="6200" dirty="0" smtClean="0"/>
          </a:p>
          <a:p>
            <a:pPr>
              <a:buFont typeface="Arial" charset="0"/>
              <a:buChar char="•"/>
            </a:pPr>
            <a:r>
              <a:rPr lang="en-US" sz="6200" dirty="0" smtClean="0"/>
              <a:t>ACT or SAT exams</a:t>
            </a:r>
          </a:p>
          <a:p>
            <a:pPr marL="0" indent="0">
              <a:buNone/>
            </a:pPr>
            <a:endParaRPr lang="en-US" sz="6200" dirty="0" smtClean="0"/>
          </a:p>
          <a:p>
            <a:pPr>
              <a:buFont typeface="Arial" charset="0"/>
              <a:buChar char="•"/>
            </a:pPr>
            <a:endParaRPr lang="en-US" sz="6200" dirty="0" smtClean="0"/>
          </a:p>
          <a:p>
            <a:pPr>
              <a:buFont typeface="Arial" charset="0"/>
              <a:buChar char="•"/>
            </a:pPr>
            <a:r>
              <a:rPr lang="en-US" sz="6200" dirty="0" smtClean="0"/>
              <a:t>Offers Bachelors, Masters, and Professional Degrees</a:t>
            </a:r>
          </a:p>
          <a:p>
            <a:pPr>
              <a:buFont typeface="Arial" charset="0"/>
              <a:buChar char="•"/>
            </a:pPr>
            <a:endParaRPr lang="en-US" sz="6200" dirty="0"/>
          </a:p>
          <a:p>
            <a:pPr>
              <a:buFont typeface="Arial" charset="0"/>
              <a:buChar char="•"/>
            </a:pPr>
            <a:r>
              <a:rPr lang="en-US" sz="6200" dirty="0" smtClean="0"/>
              <a:t>Have impacted/closed majors at some </a:t>
            </a:r>
            <a:r>
              <a:rPr lang="en-US" sz="6200" dirty="0" smtClean="0"/>
              <a:t>campuses</a:t>
            </a:r>
          </a:p>
          <a:p>
            <a:pPr>
              <a:buFont typeface="Arial" charset="0"/>
              <a:buChar char="•"/>
            </a:pPr>
            <a:endParaRPr lang="en-US" sz="6200" dirty="0"/>
          </a:p>
          <a:p>
            <a:pPr>
              <a:buFont typeface="Arial" charset="0"/>
              <a:buChar char="•"/>
            </a:pPr>
            <a:r>
              <a:rPr lang="en-US" sz="6200" dirty="0" smtClean="0"/>
              <a:t>Only have to fill out one application fro all 23 CSU’s or 10 UC’s.  (Fee’s apply to each)</a:t>
            </a:r>
            <a:endParaRPr lang="en-US" sz="6200" dirty="0" smtClean="0"/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057400"/>
            <a:ext cx="1722120" cy="17221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495800"/>
            <a:ext cx="3589901" cy="116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77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Differences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1828800"/>
            <a:ext cx="4267200" cy="489508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sz="2600" dirty="0" smtClean="0"/>
              <a:t>The Application </a:t>
            </a:r>
            <a:r>
              <a:rPr lang="en-US" sz="2600" dirty="0" smtClean="0"/>
              <a:t>Process</a:t>
            </a:r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 Cost of Attendance</a:t>
            </a:r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Holistic Review (UC)</a:t>
            </a:r>
          </a:p>
          <a:p>
            <a:pPr>
              <a:buFont typeface="Arial" charset="0"/>
              <a:buChar char="•"/>
            </a:pPr>
            <a:endParaRPr lang="en-US" sz="26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Eligibility Index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GPA</a:t>
            </a:r>
            <a:endParaRPr lang="en-US" sz="2400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ACT and SAT Writing</a:t>
            </a:r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sz="2100" dirty="0" smtClean="0"/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300" y="1979105"/>
            <a:ext cx="3883848" cy="12618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5" t="9121" r="7061" b="7546"/>
          <a:stretch/>
        </p:blipFill>
        <p:spPr>
          <a:xfrm>
            <a:off x="5105400" y="3742658"/>
            <a:ext cx="2389124" cy="238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09600" y="164784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Knowing the </a:t>
            </a:r>
            <a:r>
              <a:rPr lang="en-US" altLang="en-US" dirty="0" smtClean="0">
                <a:solidFill>
                  <a:schemeClr val="tx1"/>
                </a:solidFill>
              </a:rPr>
              <a:t>A-G’s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686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200" dirty="0"/>
              <a:t>T</a:t>
            </a:r>
            <a:r>
              <a:rPr lang="en-US" altLang="en-US" sz="2200" dirty="0" smtClean="0"/>
              <a:t>o </a:t>
            </a:r>
            <a:r>
              <a:rPr lang="en-US" altLang="en-US" sz="2200" dirty="0" smtClean="0"/>
              <a:t>be eligible for </a:t>
            </a:r>
            <a:r>
              <a:rPr lang="en-US" altLang="en-US" sz="2200" dirty="0" smtClean="0"/>
              <a:t>UC’s and CSU’s you NEED these </a:t>
            </a:r>
            <a:r>
              <a:rPr lang="en-US" altLang="en-US" sz="2200" dirty="0" smtClean="0"/>
              <a:t>classes</a:t>
            </a:r>
            <a:endParaRPr lang="en-US" altLang="en-US" sz="2200" dirty="0"/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25140981"/>
              </p:ext>
            </p:extLst>
          </p:nvPr>
        </p:nvGraphicFramePr>
        <p:xfrm>
          <a:off x="609600" y="1524000"/>
          <a:ext cx="7772400" cy="5105084"/>
        </p:xfrm>
        <a:graphic>
          <a:graphicData uri="http://schemas.openxmlformats.org/drawingml/2006/table">
            <a:tbl>
              <a:tblPr/>
              <a:tblGrid>
                <a:gridCol w="914400"/>
                <a:gridCol w="3429000"/>
                <a:gridCol w="1600200"/>
                <a:gridCol w="1828800"/>
              </a:tblGrid>
              <a:tr h="811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Letter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Required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Years Recommended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History/Social Sciences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English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Mathematics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Laboratory Sciences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Language Other Than English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Visual and Performing Arts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College-Preparatory Electives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55" name="AutoShape 71"/>
          <p:cNvSpPr>
            <a:spLocks noChangeArrowheads="1"/>
          </p:cNvSpPr>
          <p:nvPr/>
        </p:nvSpPr>
        <p:spPr bwMode="auto">
          <a:xfrm>
            <a:off x="609600" y="1524000"/>
            <a:ext cx="7772400" cy="5105400"/>
          </a:xfrm>
          <a:prstGeom prst="roundRect">
            <a:avLst>
              <a:gd name="adj" fmla="val 2361"/>
            </a:avLst>
          </a:prstGeom>
          <a:noFill/>
          <a:ln w="44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Knowing the test requirement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SAT OR ACT???</a:t>
            </a:r>
            <a:endParaRPr lang="en-US" altLang="en-US" sz="7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2286000"/>
            <a:ext cx="4038600" cy="443484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ACT TEST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www.actstudent.org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ACT </a:t>
            </a:r>
            <a:r>
              <a:rPr lang="en-US" dirty="0" smtClean="0"/>
              <a:t>Essay: </a:t>
            </a:r>
            <a:r>
              <a:rPr lang="en-US" dirty="0" smtClean="0"/>
              <a:t>Optional</a:t>
            </a:r>
          </a:p>
          <a:p>
            <a:pPr marL="457200" lvl="1" indent="0">
              <a:buNone/>
            </a:pPr>
            <a:r>
              <a:rPr lang="en-US" dirty="0" smtClean="0"/>
              <a:t>(always recommended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2286000"/>
            <a:ext cx="4038600" cy="4434840"/>
          </a:xfrm>
        </p:spPr>
        <p:txBody>
          <a:bodyPr>
            <a:normAutofit/>
          </a:bodyPr>
          <a:lstStyle/>
          <a:p>
            <a:r>
              <a:rPr lang="en-US" dirty="0" smtClean="0"/>
              <a:t>SAT TEST</a:t>
            </a:r>
          </a:p>
          <a:p>
            <a:pPr marL="457200" lvl="1" indent="0">
              <a:buNone/>
            </a:pPr>
            <a:endParaRPr lang="en-US" dirty="0" smtClean="0">
              <a:hlinkClick r:id="rId3"/>
            </a:endParaRPr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www.collegeboard.org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SAT Essay: </a:t>
            </a:r>
            <a:r>
              <a:rPr lang="en-US" dirty="0"/>
              <a:t>Optional</a:t>
            </a:r>
          </a:p>
          <a:p>
            <a:pPr marL="457200" lvl="1" indent="0">
              <a:buNone/>
            </a:pPr>
            <a:r>
              <a:rPr lang="en-US" dirty="0"/>
              <a:t>(always recommended)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California Sate University (23 campuses)</a:t>
            </a:r>
            <a:endParaRPr lang="en-US" sz="4000" dirty="0"/>
          </a:p>
        </p:txBody>
      </p:sp>
      <p:pic>
        <p:nvPicPr>
          <p:cNvPr id="4" name="Picture 7" descr="campus_map_csu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0"/>
            <a:ext cx="4724400" cy="5087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58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Average Cost of Attendance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Campus:</a:t>
            </a:r>
          </a:p>
          <a:p>
            <a:pPr lvl="1"/>
            <a:r>
              <a:rPr lang="en-US" dirty="0"/>
              <a:t> $</a:t>
            </a:r>
            <a:r>
              <a:rPr lang="en-US" dirty="0" smtClean="0"/>
              <a:t>25, </a:t>
            </a:r>
            <a:r>
              <a:rPr lang="en-US" dirty="0"/>
              <a:t>000 (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Off Campus</a:t>
            </a:r>
          </a:p>
          <a:p>
            <a:pPr lvl="1"/>
            <a:r>
              <a:rPr lang="en-US" dirty="0" smtClean="0"/>
              <a:t>$23,000 (</a:t>
            </a:r>
            <a:r>
              <a:rPr lang="en-US" dirty="0" err="1" smtClean="0"/>
              <a:t>ish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With Parents </a:t>
            </a:r>
          </a:p>
          <a:p>
            <a:pPr lvl="1"/>
            <a:r>
              <a:rPr lang="en-US" dirty="0" smtClean="0"/>
              <a:t>$16,000 (</a:t>
            </a:r>
            <a:r>
              <a:rPr lang="en-US" dirty="0" err="1" smtClean="0"/>
              <a:t>ish</a:t>
            </a:r>
            <a:r>
              <a:rPr lang="en-US" dirty="0" smtClean="0"/>
              <a:t>)</a:t>
            </a:r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r>
              <a:rPr lang="en-US" dirty="0" smtClean="0"/>
              <a:t>Tuition:  $7,000 (</a:t>
            </a:r>
            <a:r>
              <a:rPr lang="en-US" dirty="0" err="1" smtClean="0"/>
              <a:t>ish</a:t>
            </a:r>
            <a:r>
              <a:rPr lang="en-US" dirty="0" smtClean="0"/>
              <a:t>)</a:t>
            </a:r>
          </a:p>
        </p:txBody>
      </p:sp>
      <p:pic>
        <p:nvPicPr>
          <p:cNvPr id="2050" name="Picture 2" descr="C:\Users\jd7000\AppData\Local\Microsoft\Windows\Temporary Internet Files\Content.IE5\I8WBOYGE\MC900441314[2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752600"/>
            <a:ext cx="37719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2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CSU 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alstateapply.edu</a:t>
            </a:r>
          </a:p>
          <a:p>
            <a:endParaRPr lang="en-US" dirty="0"/>
          </a:p>
          <a:p>
            <a:r>
              <a:rPr lang="en-US" dirty="0" smtClean="0"/>
              <a:t>Oct. 1</a:t>
            </a:r>
            <a:r>
              <a:rPr lang="en-US" baseline="30000" dirty="0" smtClean="0"/>
              <a:t>st</a:t>
            </a:r>
            <a:r>
              <a:rPr lang="en-US" dirty="0" smtClean="0"/>
              <a:t> – Nov.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Take ACT/SAT by </a:t>
            </a:r>
          </a:p>
          <a:p>
            <a:pPr marL="0" indent="0">
              <a:buNone/>
            </a:pPr>
            <a:r>
              <a:rPr lang="en-US" dirty="0" smtClean="0"/>
              <a:t>    December of your </a:t>
            </a:r>
          </a:p>
          <a:p>
            <a:pPr marL="0" indent="0">
              <a:buNone/>
            </a:pPr>
            <a:r>
              <a:rPr lang="en-US" dirty="0" smtClean="0"/>
              <a:t>    Senior year</a:t>
            </a:r>
            <a:endParaRPr lang="en-US" dirty="0"/>
          </a:p>
        </p:txBody>
      </p:sp>
      <p:pic>
        <p:nvPicPr>
          <p:cNvPr id="1026" name="Picture 2" descr="C:\Users\jd7000\AppData\Local\Microsoft\Windows\Temporary Internet Files\Content.IE5\S0EH88E5\MC900382574[3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05000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31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</TotalTime>
  <Words>765</Words>
  <Application>Microsoft Office PowerPoint</Application>
  <PresentationFormat>On-screen Show (4:3)</PresentationFormat>
  <Paragraphs>255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Flow</vt:lpstr>
      <vt:lpstr>    OVERVIEW  California State University and UC Systems (UC’s and CSU’s)</vt:lpstr>
      <vt:lpstr>Overview of CSU’s and UC</vt:lpstr>
      <vt:lpstr>Similarities  (UC and CSU)</vt:lpstr>
      <vt:lpstr>Differences  </vt:lpstr>
      <vt:lpstr>PowerPoint Presentation</vt:lpstr>
      <vt:lpstr>Knowing the test requirement SAT OR ACT???</vt:lpstr>
      <vt:lpstr>California Sate University (23 campuses)</vt:lpstr>
      <vt:lpstr>   Average Cost of Attendance </vt:lpstr>
      <vt:lpstr>CSU Application Process</vt:lpstr>
      <vt:lpstr>Eligibility Criteria for CSU’s</vt:lpstr>
      <vt:lpstr>PowerPoint Presentation</vt:lpstr>
      <vt:lpstr>University of California (10 campuses)</vt:lpstr>
      <vt:lpstr>Average Cost of Attendance </vt:lpstr>
      <vt:lpstr>UC Application Process</vt:lpstr>
      <vt:lpstr>Personal Insight questions</vt:lpstr>
      <vt:lpstr>3 examples (out of 8)</vt:lpstr>
      <vt:lpstr>Eligibility Criteria for UC’s</vt:lpstr>
      <vt:lpstr>HOLISTIC REVIEW  14 Factors Beyond grades and test scores</vt:lpstr>
      <vt:lpstr>Impaction.</vt:lpstr>
      <vt:lpstr>List of Resources</vt:lpstr>
      <vt:lpstr>Ask Yourself</vt:lpstr>
      <vt:lpstr>WHERE CAN YOU GO?</vt:lpstr>
      <vt:lpstr>ONE MORE SUPER COOL WEBSITE!!!</vt:lpstr>
      <vt:lpstr>      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 California State University Systems (CSU’s)</dc:title>
  <dc:creator>Jennifer C. Dyke</dc:creator>
  <cp:lastModifiedBy>Jennifer C. Dyke</cp:lastModifiedBy>
  <cp:revision>38</cp:revision>
  <cp:lastPrinted>2014-09-23T15:39:09Z</cp:lastPrinted>
  <dcterms:created xsi:type="dcterms:W3CDTF">2006-08-16T00:00:00Z</dcterms:created>
  <dcterms:modified xsi:type="dcterms:W3CDTF">2017-09-21T23:26:57Z</dcterms:modified>
</cp:coreProperties>
</file>