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7" r:id="rId2"/>
    <p:sldId id="256" r:id="rId3"/>
    <p:sldId id="263" r:id="rId4"/>
    <p:sldId id="260" r:id="rId5"/>
    <p:sldId id="259" r:id="rId6"/>
    <p:sldId id="270" r:id="rId7"/>
    <p:sldId id="269" r:id="rId8"/>
    <p:sldId id="271" r:id="rId9"/>
    <p:sldId id="274" r:id="rId10"/>
    <p:sldId id="275" r:id="rId11"/>
    <p:sldId id="272" r:id="rId12"/>
    <p:sldId id="273" r:id="rId13"/>
    <p:sldId id="266" r:id="rId14"/>
    <p:sldId id="268" r:id="rId15"/>
    <p:sldId id="278" r:id="rId16"/>
    <p:sldId id="262" r:id="rId17"/>
    <p:sldId id="261" r:id="rId18"/>
    <p:sldId id="265" r:id="rId19"/>
    <p:sldId id="280" r:id="rId20"/>
    <p:sldId id="279" r:id="rId21"/>
    <p:sldId id="26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5"/>
    <p:restoredTop sz="94636"/>
  </p:normalViewPr>
  <p:slideViewPr>
    <p:cSldViewPr snapToGrid="0" snapToObjects="1">
      <p:cViewPr varScale="1">
        <p:scale>
          <a:sx n="106" d="100"/>
          <a:sy n="106" d="100"/>
        </p:scale>
        <p:origin x="16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778BE-17DF-439C-9A62-E5C3649B3071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2148B-3F73-4ED8-AFB0-FE14F10DA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4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panic, there are still options</a:t>
            </a:r>
            <a:r>
              <a:rPr lang="en-US" baseline="0" dirty="0" smtClean="0"/>
              <a:t> for seniors. </a:t>
            </a:r>
          </a:p>
          <a:p>
            <a:r>
              <a:rPr lang="en-US" baseline="0" dirty="0" smtClean="0"/>
              <a:t> and there will an appeals process. </a:t>
            </a:r>
          </a:p>
          <a:p>
            <a:r>
              <a:rPr lang="en-US" baseline="0" dirty="0" smtClean="0"/>
              <a:t>Do your best, </a:t>
            </a:r>
          </a:p>
          <a:p>
            <a:r>
              <a:rPr lang="en-US" baseline="0" dirty="0" smtClean="0"/>
              <a:t>The skills are the thing that actually make you successful.</a:t>
            </a:r>
          </a:p>
          <a:p>
            <a:r>
              <a:rPr lang="en-US" baseline="0" dirty="0" smtClean="0"/>
              <a:t>Now </a:t>
            </a:r>
            <a:r>
              <a:rPr lang="en-US" baseline="0" dirty="0" err="1" smtClean="0"/>
              <a:t>iis</a:t>
            </a:r>
            <a:r>
              <a:rPr lang="en-US" baseline="0" dirty="0" smtClean="0"/>
              <a:t> not the time to procrastinate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7F123-1F53-490F-B6B2-CECBC49A2AF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49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84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D06B-5F69-47E7-9430-D14FD4A511E0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667A-9557-4330-99B1-796F93B04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24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13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5867401"/>
            <a:ext cx="990599" cy="990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5246" y="1110293"/>
            <a:ext cx="69441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Lato Hairline" panose="020F0202020204030203" pitchFamily="34" charset="0"/>
              </a:rPr>
              <a:t>Placement for Seniors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Lato Hairline" panose="020F0202020204030203" pitchFamily="34" charset="0"/>
              </a:rPr>
              <a:t>CSU updates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1235" y="5148975"/>
            <a:ext cx="5275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</a:rPr>
              <a:t>Jana </a:t>
            </a:r>
            <a:r>
              <a:rPr lang="en-US" sz="2000" dirty="0" err="1">
                <a:solidFill>
                  <a:schemeClr val="bg1"/>
                </a:solidFill>
                <a:latin typeface="Lato" panose="020F0502020204030203" pitchFamily="34" charset="0"/>
              </a:rPr>
              <a:t>Ashbrook</a:t>
            </a: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</a:rPr>
              <a:t>                                                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Lato" panose="020F0502020204030203" pitchFamily="34" charset="0"/>
              </a:rPr>
              <a:t>CSU Early </a:t>
            </a: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</a:rPr>
              <a:t>Assessment Program Coordinator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Lato" panose="020F0502020204030203" pitchFamily="34" charset="0"/>
              </a:rPr>
              <a:t>jana@humboldt.edu</a:t>
            </a:r>
            <a:endParaRPr lang="en-US" sz="2000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</a:rPr>
              <a:t>earlyoutreachprograms.humboldt.edu</a:t>
            </a:r>
          </a:p>
        </p:txBody>
      </p:sp>
    </p:spTree>
    <p:extLst>
      <p:ext uri="{BB962C8B-B14F-4D97-AF65-F5344CB8AC3E}">
        <p14:creationId xmlns:p14="http://schemas.microsoft.com/office/powerpoint/2010/main" val="93698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5867401"/>
            <a:ext cx="990599" cy="990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04" y="1038627"/>
            <a:ext cx="8203096" cy="466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5867401"/>
            <a:ext cx="990599" cy="9905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81401" y="1243911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CAASPP scores are not accepted for admissions, only placement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Some </a:t>
            </a:r>
            <a:r>
              <a:rPr lang="en-US" sz="2400" dirty="0">
                <a:solidFill>
                  <a:schemeClr val="bg1"/>
                </a:solidFill>
              </a:rPr>
              <a:t>students may not need SAT/ACT scores for admissions, but will want them for placement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If </a:t>
            </a:r>
            <a:r>
              <a:rPr lang="en-US" sz="2400" dirty="0">
                <a:solidFill>
                  <a:schemeClr val="bg1"/>
                </a:solidFill>
              </a:rPr>
              <a:t>you are on the cusp of not needing SAT/ACT scores for admissions (example: 3.01  GPA), consider getting scores anyways. </a:t>
            </a:r>
          </a:p>
          <a:p>
            <a:r>
              <a:rPr lang="en-US" sz="2400" dirty="0">
                <a:solidFill>
                  <a:schemeClr val="bg1"/>
                </a:solidFill>
              </a:rPr>
              <a:t>scores do not count against you for admissions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591" y="1762539"/>
            <a:ext cx="2332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8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5867401"/>
            <a:ext cx="990599" cy="9905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3304" y="811648"/>
            <a:ext cx="74234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Lato Light" panose="020F0302020204030203" pitchFamily="34" charset="0"/>
              </a:rPr>
              <a:t>Placement…</a:t>
            </a:r>
          </a:p>
          <a:p>
            <a:r>
              <a:rPr lang="en-US" sz="6000" dirty="0" smtClean="0">
                <a:solidFill>
                  <a:schemeClr val="bg1"/>
                </a:solidFill>
                <a:latin typeface="Lato Light" panose="020F0302020204030203" pitchFamily="34" charset="0"/>
              </a:rPr>
              <a:t>into </a:t>
            </a:r>
          </a:p>
          <a:p>
            <a:r>
              <a:rPr lang="en-US" sz="6000" dirty="0" smtClean="0">
                <a:solidFill>
                  <a:schemeClr val="bg1"/>
                </a:solidFill>
                <a:latin typeface="Lato Light" panose="020F0302020204030203" pitchFamily="34" charset="0"/>
              </a:rPr>
              <a:t>what classes?</a:t>
            </a:r>
            <a:endParaRPr lang="en-US" sz="6000" dirty="0">
              <a:solidFill>
                <a:schemeClr val="bg1"/>
              </a:solidFill>
              <a:latin typeface="Lato Light" panose="020F030202020403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9791" y="4837043"/>
            <a:ext cx="690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Lato Hairline" panose="020F0202020204030203" pitchFamily="34" charset="0"/>
              </a:rPr>
              <a:t>Early Start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Lato Hairline" panose="020F0202020204030203" pitchFamily="34" charset="0"/>
              </a:rPr>
              <a:t>English &amp; Math Support Classes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Lato Hairline" panose="020F0202020204030203" pitchFamily="34" charset="0"/>
              </a:rPr>
              <a:t>College Level English &amp; Math Classes</a:t>
            </a:r>
            <a:endParaRPr lang="en-US" sz="3200" b="1" dirty="0">
              <a:solidFill>
                <a:schemeClr val="bg1"/>
              </a:solidFill>
              <a:latin typeface="Lato Hairline" panose="020F02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77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5867401"/>
            <a:ext cx="990599" cy="9905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518750" y="4859517"/>
            <a:ext cx="80130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dirty="0" smtClean="0">
              <a:latin typeface="Lato Black" panose="020F0A02020204030203" pitchFamily="34" charset="0"/>
            </a:endParaRPr>
          </a:p>
          <a:p>
            <a:pPr algn="ctr"/>
            <a:endParaRPr lang="en-US" sz="3000" dirty="0" smtClean="0">
              <a:solidFill>
                <a:schemeClr val="bg1"/>
              </a:solidFill>
              <a:latin typeface="Garamond (Headings)"/>
            </a:endParaRPr>
          </a:p>
          <a:p>
            <a:pPr algn="ctr"/>
            <a:endParaRPr lang="en-US" sz="3000" dirty="0">
              <a:solidFill>
                <a:schemeClr val="bg1"/>
              </a:solidFill>
              <a:latin typeface="Garamond (Headings)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773" y="755353"/>
            <a:ext cx="877293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Fall</a:t>
            </a:r>
          </a:p>
          <a:p>
            <a:r>
              <a:rPr lang="en-US" sz="2400" b="1" dirty="0" smtClean="0">
                <a:latin typeface="Lato" panose="020F0502020204030203" pitchFamily="34" charset="0"/>
              </a:rPr>
              <a:t>FAFSA</a:t>
            </a:r>
            <a:r>
              <a:rPr lang="en-US" sz="2400" dirty="0" smtClean="0">
                <a:latin typeface="Lato" panose="020F0502020204030203" pitchFamily="34" charset="0"/>
              </a:rPr>
              <a:t> </a:t>
            </a:r>
            <a:r>
              <a:rPr lang="en-US" sz="2400" dirty="0">
                <a:latin typeface="Lato" panose="020F0502020204030203" pitchFamily="34" charset="0"/>
              </a:rPr>
              <a:t>– </a:t>
            </a:r>
            <a:r>
              <a:rPr lang="en-US" sz="2400" dirty="0">
                <a:solidFill>
                  <a:srgbClr val="00B050"/>
                </a:solidFill>
                <a:latin typeface="Lato" panose="020F0502020204030203" pitchFamily="34" charset="0"/>
              </a:rPr>
              <a:t>Oct. 1</a:t>
            </a:r>
            <a:r>
              <a:rPr lang="en-US" sz="2400" dirty="0">
                <a:latin typeface="Lato" panose="020F0502020204030203" pitchFamily="34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Lato" panose="020F0502020204030203" pitchFamily="34" charset="0"/>
              </a:rPr>
              <a:t>(Funds are competitive, apply early!)</a:t>
            </a:r>
          </a:p>
          <a:p>
            <a:endParaRPr lang="en-US" sz="2400" b="1" dirty="0" smtClean="0">
              <a:latin typeface="Lato" panose="020F0502020204030203" pitchFamily="34" charset="0"/>
            </a:endParaRPr>
          </a:p>
          <a:p>
            <a:r>
              <a:rPr lang="en-US" sz="2400" b="1" dirty="0">
                <a:latin typeface="Lato" panose="020F0502020204030203" pitchFamily="34" charset="0"/>
              </a:rPr>
              <a:t>California State University Applications </a:t>
            </a:r>
            <a:r>
              <a:rPr lang="en-US" sz="2400" dirty="0">
                <a:latin typeface="Lato" panose="020F0502020204030203" pitchFamily="34" charset="0"/>
              </a:rPr>
              <a:t>– </a:t>
            </a:r>
            <a:r>
              <a:rPr lang="en-US" sz="2400" dirty="0">
                <a:solidFill>
                  <a:srgbClr val="00B050"/>
                </a:solidFill>
                <a:latin typeface="Lato" panose="020F0502020204030203" pitchFamily="34" charset="0"/>
              </a:rPr>
              <a:t>Oct. 1</a:t>
            </a:r>
          </a:p>
          <a:p>
            <a:endParaRPr lang="en-US" sz="2400" b="1" dirty="0" smtClean="0">
              <a:latin typeface="Lato" panose="020F0502020204030203" pitchFamily="34" charset="0"/>
            </a:endParaRPr>
          </a:p>
          <a:p>
            <a:r>
              <a:rPr lang="en-US" sz="2400" b="1" dirty="0" smtClean="0">
                <a:latin typeface="Lato" panose="020F0502020204030203" pitchFamily="34" charset="0"/>
              </a:rPr>
              <a:t>University </a:t>
            </a:r>
            <a:r>
              <a:rPr lang="en-US" sz="2400" b="1" dirty="0">
                <a:latin typeface="Lato" panose="020F0502020204030203" pitchFamily="34" charset="0"/>
              </a:rPr>
              <a:t>of California Applications </a:t>
            </a:r>
            <a:r>
              <a:rPr lang="en-US" sz="2400" dirty="0">
                <a:latin typeface="Lato" panose="020F0502020204030203" pitchFamily="34" charset="0"/>
              </a:rPr>
              <a:t>– </a:t>
            </a:r>
            <a:r>
              <a:rPr lang="en-US" sz="2400" dirty="0">
                <a:solidFill>
                  <a:srgbClr val="00B050"/>
                </a:solidFill>
                <a:latin typeface="Lato" panose="020F0502020204030203" pitchFamily="34" charset="0"/>
              </a:rPr>
              <a:t>Nov. 1</a:t>
            </a:r>
          </a:p>
          <a:p>
            <a:endParaRPr lang="en-US" sz="2400" dirty="0">
              <a:latin typeface="Lato" panose="020F0502020204030203" pitchFamily="34" charset="0"/>
            </a:endParaRPr>
          </a:p>
          <a:p>
            <a:r>
              <a:rPr lang="en-US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Spring</a:t>
            </a:r>
          </a:p>
          <a:p>
            <a:r>
              <a:rPr lang="en-US" sz="2400" b="1" dirty="0" smtClean="0">
                <a:latin typeface="Lato Light" panose="020F0302020204030203" pitchFamily="34" charset="0"/>
              </a:rPr>
              <a:t>Compare</a:t>
            </a:r>
            <a:r>
              <a:rPr lang="en-US" sz="2400" dirty="0" smtClean="0">
                <a:latin typeface="Lato Light" panose="020F0302020204030203" pitchFamily="34" charset="0"/>
              </a:rPr>
              <a:t> </a:t>
            </a:r>
            <a:r>
              <a:rPr lang="en-US" sz="2400" dirty="0">
                <a:latin typeface="Lato Light" panose="020F0302020204030203" pitchFamily="34" charset="0"/>
              </a:rPr>
              <a:t>Financial Aid Award Letters </a:t>
            </a:r>
            <a:br>
              <a:rPr lang="en-US" sz="2400" dirty="0">
                <a:latin typeface="Lato Light" panose="020F0302020204030203" pitchFamily="34" charset="0"/>
              </a:rPr>
            </a:br>
            <a:r>
              <a:rPr lang="en-US" sz="2400" dirty="0">
                <a:latin typeface="Lato Light" panose="020F0302020204030203" pitchFamily="34" charset="0"/>
              </a:rPr>
              <a:t>(when possible)</a:t>
            </a:r>
          </a:p>
          <a:p>
            <a:r>
              <a:rPr lang="en-US" sz="2400" b="1" dirty="0" smtClean="0">
                <a:latin typeface="Lato Light" panose="020F0302020204030203" pitchFamily="34" charset="0"/>
              </a:rPr>
              <a:t>Decision </a:t>
            </a:r>
            <a:r>
              <a:rPr lang="en-US" sz="2400" b="1" dirty="0">
                <a:latin typeface="Lato Light" panose="020F0302020204030203" pitchFamily="34" charset="0"/>
              </a:rPr>
              <a:t>Deadlines </a:t>
            </a:r>
            <a:r>
              <a:rPr lang="en-US" sz="2400" dirty="0">
                <a:latin typeface="Lato Light" panose="020F0302020204030203" pitchFamily="34" charset="0"/>
              </a:rPr>
              <a:t>are often </a:t>
            </a:r>
            <a:r>
              <a:rPr lang="en-US" sz="2400" dirty="0">
                <a:solidFill>
                  <a:srgbClr val="00B050"/>
                </a:solidFill>
                <a:latin typeface="Lato Light" panose="020F0302020204030203" pitchFamily="34" charset="0"/>
              </a:rPr>
              <a:t>May 1 </a:t>
            </a:r>
            <a:r>
              <a:rPr lang="en-US" sz="2400" dirty="0">
                <a:latin typeface="Lato Light" panose="020F0302020204030203" pitchFamily="34" charset="0"/>
              </a:rPr>
              <a:t/>
            </a:r>
            <a:br>
              <a:rPr lang="en-US" sz="2400" dirty="0">
                <a:latin typeface="Lato Light" panose="020F0302020204030203" pitchFamily="34" charset="0"/>
              </a:rPr>
            </a:br>
            <a:r>
              <a:rPr lang="en-US" sz="2400" dirty="0">
                <a:latin typeface="Lato Light" panose="020F0302020204030203" pitchFamily="34" charset="0"/>
              </a:rPr>
              <a:t>(check w. campus, often include an enrollment deposit)</a:t>
            </a:r>
          </a:p>
          <a:p>
            <a:r>
              <a:rPr lang="en-US" sz="2400" b="1" dirty="0" smtClean="0">
                <a:latin typeface="Lato Light" panose="020F0302020204030203" pitchFamily="34" charset="0"/>
              </a:rPr>
              <a:t>Housing </a:t>
            </a:r>
            <a:r>
              <a:rPr lang="en-US" sz="2400" b="1" dirty="0">
                <a:latin typeface="Lato Light" panose="020F0302020204030203" pitchFamily="34" charset="0"/>
              </a:rPr>
              <a:t>Applications </a:t>
            </a:r>
            <a:r>
              <a:rPr lang="en-US" sz="2400" dirty="0">
                <a:latin typeface="Lato Light" panose="020F0302020204030203" pitchFamily="34" charset="0"/>
              </a:rPr>
              <a:t>are usually due in </a:t>
            </a:r>
            <a:r>
              <a:rPr lang="en-US" sz="2400" dirty="0">
                <a:solidFill>
                  <a:srgbClr val="00B050"/>
                </a:solidFill>
                <a:latin typeface="Lato Light" panose="020F0302020204030203" pitchFamily="34" charset="0"/>
              </a:rPr>
              <a:t>Spring</a:t>
            </a:r>
          </a:p>
          <a:p>
            <a:endParaRPr lang="en-US" sz="2400" dirty="0">
              <a:latin typeface="Lato" panose="020F0502020204030203" pitchFamily="34" charset="0"/>
            </a:endParaRPr>
          </a:p>
          <a:p>
            <a:r>
              <a:rPr lang="en-US" sz="2400" dirty="0">
                <a:latin typeface="Lato Light" panose="020F0302020204030203" pitchFamily="34" charset="0"/>
              </a:rPr>
              <a:t>Sign up for Orientation – Show up for Orientation!</a:t>
            </a:r>
          </a:p>
          <a:p>
            <a:r>
              <a:rPr lang="en-US" sz="2400" dirty="0">
                <a:latin typeface="Lato Light" panose="020F0302020204030203" pitchFamily="34" charset="0"/>
              </a:rPr>
              <a:t>Transition to College!</a:t>
            </a:r>
          </a:p>
        </p:txBody>
      </p:sp>
    </p:spTree>
    <p:extLst>
      <p:ext uri="{BB962C8B-B14F-4D97-AF65-F5344CB8AC3E}">
        <p14:creationId xmlns:p14="http://schemas.microsoft.com/office/powerpoint/2010/main" val="316374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5867401"/>
            <a:ext cx="990599" cy="990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3364667"/>
            <a:ext cx="8295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Lato Hairline" panose="020F0202020204030203" pitchFamily="34" charset="0"/>
              </a:rPr>
              <a:t>EarlyOutreachPrograms.Humboldt.edu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599" y="2141244"/>
            <a:ext cx="48900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Lato" panose="020F0502020204030203" pitchFamily="34" charset="0"/>
              </a:rPr>
              <a:t>Resources for 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78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5867401"/>
            <a:ext cx="990599" cy="990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694" y="944218"/>
            <a:ext cx="4905006" cy="464819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5339" y="1331740"/>
            <a:ext cx="343673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Lato Light" panose="020F0302020204030203" pitchFamily="34" charset="0"/>
              </a:rPr>
              <a:t>Jana </a:t>
            </a:r>
            <a:r>
              <a:rPr lang="en-US" sz="2800" b="1" dirty="0" err="1">
                <a:solidFill>
                  <a:schemeClr val="bg1"/>
                </a:solidFill>
                <a:latin typeface="Lato Light" panose="020F0302020204030203" pitchFamily="34" charset="0"/>
              </a:rPr>
              <a:t>Ashbrook</a:t>
            </a:r>
            <a:r>
              <a:rPr lang="en-US" sz="2800" b="1" dirty="0">
                <a:solidFill>
                  <a:schemeClr val="bg1"/>
                </a:solidFill>
                <a:latin typeface="Lato Light" panose="020F0302020204030203" pitchFamily="34" charset="0"/>
              </a:rPr>
              <a:t> </a:t>
            </a:r>
            <a:endParaRPr lang="en-US" sz="2800" b="1" dirty="0" smtClean="0">
              <a:solidFill>
                <a:schemeClr val="bg1"/>
              </a:solidFill>
              <a:latin typeface="Lato Light" panose="020F0302020204030203" pitchFamily="34" charset="0"/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Lato Light" panose="020F0302020204030203" pitchFamily="34" charset="0"/>
              </a:rPr>
              <a:t>CSU Early Assessment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Lato Light" panose="020F0302020204030203" pitchFamily="34" charset="0"/>
              </a:rPr>
              <a:t>Program </a:t>
            </a:r>
            <a:r>
              <a:rPr lang="en-US" sz="2400" b="1" dirty="0">
                <a:solidFill>
                  <a:schemeClr val="bg1"/>
                </a:solidFill>
                <a:latin typeface="Lato Light" panose="020F0302020204030203" pitchFamily="34" charset="0"/>
              </a:rPr>
              <a:t>Coordinator</a:t>
            </a:r>
          </a:p>
          <a:p>
            <a:pPr algn="ctr"/>
            <a:endParaRPr lang="en-US" sz="2800" b="1" dirty="0" smtClean="0">
              <a:solidFill>
                <a:schemeClr val="bg1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Lato Light" panose="020F0302020204030203" pitchFamily="34" charset="0"/>
              </a:rPr>
              <a:t>Jana</a:t>
            </a:r>
            <a:r>
              <a:rPr lang="en-US" sz="2800" b="1" dirty="0">
                <a:solidFill>
                  <a:schemeClr val="bg1"/>
                </a:solidFill>
                <a:latin typeface="Lato Light" panose="020F0302020204030203" pitchFamily="34" charset="0"/>
              </a:rPr>
              <a:t>@  humboldt.edu </a:t>
            </a:r>
          </a:p>
          <a:p>
            <a:pPr algn="ctr"/>
            <a:endParaRPr lang="en-US" sz="2800" b="1" dirty="0" smtClean="0">
              <a:solidFill>
                <a:schemeClr val="bg1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Lato Light" panose="020F0302020204030203" pitchFamily="34" charset="0"/>
              </a:rPr>
              <a:t>EarlyOutreachPrograms.Humboldt.edu</a:t>
            </a:r>
            <a:endParaRPr lang="en-US" sz="2400" b="1" dirty="0">
              <a:solidFill>
                <a:schemeClr val="accent2">
                  <a:lumMod val="40000"/>
                  <a:lumOff val="60000"/>
                </a:schemeClr>
              </a:solidFill>
              <a:latin typeface="Lato Light" panose="020F0302020204030203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Lato Light" panose="020F0302020204030203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94579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5867401"/>
            <a:ext cx="990599" cy="9905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518750" y="4859517"/>
            <a:ext cx="80130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dirty="0" smtClean="0">
              <a:latin typeface="Lato Black" panose="020F0A02020204030203" pitchFamily="34" charset="0"/>
            </a:endParaRPr>
          </a:p>
          <a:p>
            <a:pPr algn="ctr"/>
            <a:endParaRPr lang="en-US" sz="3000" dirty="0" smtClean="0">
              <a:solidFill>
                <a:schemeClr val="bg1"/>
              </a:solidFill>
              <a:latin typeface="Garamond (Headings)"/>
            </a:endParaRPr>
          </a:p>
          <a:p>
            <a:pPr algn="ctr"/>
            <a:endParaRPr lang="en-US" sz="3000" dirty="0">
              <a:solidFill>
                <a:schemeClr val="bg1"/>
              </a:solidFill>
              <a:latin typeface="Garamond (Headings)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24" y="967994"/>
            <a:ext cx="5692757" cy="5394706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8799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5867401"/>
            <a:ext cx="990599" cy="990599"/>
          </a:xfrm>
          <a:prstGeom prst="rect">
            <a:avLst/>
          </a:prstGeom>
        </p:spPr>
      </p:pic>
      <p:pic>
        <p:nvPicPr>
          <p:cNvPr id="3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4" y="703890"/>
            <a:ext cx="7589494" cy="580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3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5867401"/>
            <a:ext cx="990599" cy="9905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8539" y="2853562"/>
            <a:ext cx="8745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Lato Black" panose="020F0A02020204030203" pitchFamily="34" charset="0"/>
              </a:rPr>
              <a:t>I am strengthening what I am good at by……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398538" y="1031221"/>
            <a:ext cx="7040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Lato Black" panose="020F0A02020204030203" pitchFamily="34" charset="0"/>
              </a:rPr>
              <a:t>I am pursuing/exploring what I love by…….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17576" y="4766368"/>
            <a:ext cx="6126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Lato Black" panose="020F0A02020204030203" pitchFamily="34" charset="0"/>
              </a:rPr>
              <a:t>I want to contribute to the world by…..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4390937"/>
            <a:ext cx="2354729" cy="2231444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9645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5867401"/>
            <a:ext cx="990599" cy="9905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5913" y="185415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Lato Light" panose="020F0302020204030203" pitchFamily="34" charset="0"/>
              </a:rPr>
              <a:t>Advice</a:t>
            </a:r>
            <a:br>
              <a:rPr lang="en-US" sz="7200" dirty="0">
                <a:solidFill>
                  <a:schemeClr val="bg1"/>
                </a:solidFill>
                <a:latin typeface="Lato Light" panose="020F0302020204030203" pitchFamily="34" charset="0"/>
              </a:rPr>
            </a:br>
            <a:r>
              <a:rPr lang="en-US" sz="7200" dirty="0">
                <a:solidFill>
                  <a:schemeClr val="bg1"/>
                </a:solidFill>
                <a:latin typeface="Lato Light" panose="020F0302020204030203" pitchFamily="34" charset="0"/>
              </a:rPr>
              <a:t> for </a:t>
            </a:r>
            <a:br>
              <a:rPr lang="en-US" sz="7200" dirty="0">
                <a:solidFill>
                  <a:schemeClr val="bg1"/>
                </a:solidFill>
                <a:latin typeface="Lato Light" panose="020F0302020204030203" pitchFamily="34" charset="0"/>
              </a:rPr>
            </a:br>
            <a:r>
              <a:rPr lang="en-US" sz="7200" dirty="0">
                <a:solidFill>
                  <a:schemeClr val="bg1"/>
                </a:solidFill>
                <a:latin typeface="Lato Light" panose="020F0302020204030203" pitchFamily="34" charset="0"/>
              </a:rPr>
              <a:t>Seniors</a:t>
            </a:r>
          </a:p>
        </p:txBody>
      </p:sp>
    </p:spTree>
    <p:extLst>
      <p:ext uri="{BB962C8B-B14F-4D97-AF65-F5344CB8AC3E}">
        <p14:creationId xmlns:p14="http://schemas.microsoft.com/office/powerpoint/2010/main" val="74682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5867401"/>
            <a:ext cx="990599" cy="990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0" y="761265"/>
            <a:ext cx="1555756" cy="1522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-1" t="3481" r="-580"/>
          <a:stretch/>
        </p:blipFill>
        <p:spPr>
          <a:xfrm>
            <a:off x="1613746" y="761265"/>
            <a:ext cx="1604038" cy="1539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7344" y="1013858"/>
            <a:ext cx="1937114" cy="1233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6311" y="1013858"/>
            <a:ext cx="2281018" cy="12168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857" y="1702798"/>
            <a:ext cx="1592799" cy="4842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857" y="1042493"/>
            <a:ext cx="1655757" cy="5981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1424" y="4978787"/>
            <a:ext cx="801303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dirty="0" smtClean="0">
              <a:latin typeface="Lato Black" panose="020F0A02020204030203" pitchFamily="34" charset="0"/>
            </a:endParaRPr>
          </a:p>
          <a:p>
            <a:pPr algn="ctr"/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C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ollege Pathways</a:t>
            </a:r>
          </a:p>
          <a:p>
            <a:pPr algn="ctr"/>
            <a:endParaRPr lang="en-US" sz="3000" dirty="0" smtClean="0">
              <a:solidFill>
                <a:schemeClr val="bg1"/>
              </a:solidFill>
              <a:latin typeface="Garamond (Headings)"/>
            </a:endParaRPr>
          </a:p>
          <a:p>
            <a:pPr algn="ctr"/>
            <a:endParaRPr lang="en-US" sz="3000" dirty="0" smtClean="0">
              <a:solidFill>
                <a:schemeClr val="bg1"/>
              </a:solidFill>
              <a:latin typeface="Garamond (Headings)"/>
            </a:endParaRPr>
          </a:p>
          <a:p>
            <a:pPr algn="ctr"/>
            <a:endParaRPr lang="en-US" sz="3000" dirty="0">
              <a:solidFill>
                <a:schemeClr val="bg1"/>
              </a:solidFill>
              <a:latin typeface="Garamond (Headings)"/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201302" y="2283597"/>
            <a:ext cx="1049974" cy="2792171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1909305" y="2328459"/>
            <a:ext cx="974591" cy="2745501"/>
          </a:xfrm>
          <a:prstGeom prst="upArrow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3596448" y="2331559"/>
            <a:ext cx="951492" cy="2744208"/>
          </a:xfrm>
          <a:prstGeom prst="upArrow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5761422" y="2400535"/>
            <a:ext cx="890796" cy="2673425"/>
          </a:xfrm>
          <a:prstGeom prst="upArrow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7774214" y="2433827"/>
            <a:ext cx="876491" cy="2640134"/>
          </a:xfrm>
          <a:prstGeom prst="upArrow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0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5867401"/>
            <a:ext cx="990599" cy="99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9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5867401"/>
            <a:ext cx="990599" cy="9905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518750" y="4859517"/>
            <a:ext cx="80130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dirty="0" smtClean="0">
              <a:latin typeface="Lato Black" panose="020F0A02020204030203" pitchFamily="34" charset="0"/>
            </a:endParaRPr>
          </a:p>
          <a:p>
            <a:pPr algn="ctr"/>
            <a:endParaRPr lang="en-US" sz="3000" dirty="0" smtClean="0">
              <a:solidFill>
                <a:schemeClr val="bg1"/>
              </a:solidFill>
              <a:latin typeface="Garamond (Headings)"/>
            </a:endParaRPr>
          </a:p>
          <a:p>
            <a:pPr algn="ctr"/>
            <a:endParaRPr lang="en-US" sz="3000" dirty="0">
              <a:solidFill>
                <a:schemeClr val="bg1"/>
              </a:solidFill>
              <a:latin typeface="Garamond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164946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5867401"/>
            <a:ext cx="990599" cy="9905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518750" y="4859517"/>
            <a:ext cx="80130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dirty="0" smtClean="0">
              <a:latin typeface="Lato Black" panose="020F0A02020204030203" pitchFamily="34" charset="0"/>
            </a:endParaRPr>
          </a:p>
          <a:p>
            <a:pPr algn="ctr"/>
            <a:endParaRPr lang="en-US" sz="3000" dirty="0" smtClean="0">
              <a:solidFill>
                <a:schemeClr val="bg1"/>
              </a:solidFill>
              <a:latin typeface="Garamond (Headings)"/>
            </a:endParaRPr>
          </a:p>
          <a:p>
            <a:pPr algn="ctr"/>
            <a:endParaRPr lang="en-US" sz="3000" dirty="0">
              <a:solidFill>
                <a:schemeClr val="bg1"/>
              </a:solidFill>
              <a:latin typeface="Garamond (Headings)"/>
            </a:endParaRPr>
          </a:p>
        </p:txBody>
      </p:sp>
      <p:pic>
        <p:nvPicPr>
          <p:cNvPr id="5" name="Picture 10" descr="https://lh6.googleusercontent.com/gYT3u7AANCkOTMFzLSkcRo44d21JEitbXVNjwPFwgFPwcMIuoT9_YVHruVdPqRqZX4kOMBkMVOtwAmh_gtp-wbt76RMxi1FKFkEWCJkalb-U6KNLsGNcoAHf7RfzvTvvYTy045pbG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48" y="1395631"/>
            <a:ext cx="4208596" cy="52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lh3.googleusercontent.com/tQmgf7iuaNjtoEWj2zVVl53X1e_N1BF3EH1ZgK6G-_2gazxJOGr8_I1dO1EF98XTnVd4gNQS_JqrDFsnjLET95br49ZDU5Yzq4B9lGAKtByXC5tNZnCTtYMTDQ6EC4vWu7q9ozzNiD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234" y="1395631"/>
            <a:ext cx="2916750" cy="198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https://lh3.googleusercontent.com/FVs6paTwJ9aQhvweV_Bj_yo96oI2h4_imceRUxiOJt1YLbh5vvSOJs4ODx33syEbS7DwXhera3_4CdwB6EAwGBA_3aG-i1o1DX4fM_g1QCn14mj-S7CdH12avM-jcFOOeWb_Zw9-tS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66" y="2194763"/>
            <a:ext cx="1623302" cy="163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lh4.googleusercontent.com/S7hDd0P3Sus-6apFrS4eaqd7fycgbmLwNMMnoPfOm0wGIWbUVZsFc7t6c7Yi6QngzRbXxT9aLmeITU0nLWNlxvL_1IPCDvllt42vsigp1LMw5lu3unBUykpanHKFOrBw3qdj-uTVz7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44" y="3675485"/>
            <a:ext cx="3298493" cy="71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 descr="https://lh4.googleusercontent.com/0fZyEPJEh2aR47CAEApTYWMCdyftop1Lh6ckXchG-3Cj48OzpHPkHtD-PFSROVekEWrwhk5Bv4Lt6XbdY3bfBH6bhzLYdn5C8RY0TCVkpSTbmzpjXaOE0WYhaNdaSJSkgAePXQ0L4j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08" y="4386454"/>
            <a:ext cx="3740418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https://lh5.googleusercontent.com/wWIOgcwZGjxuG4qV1Kog-7t1rO-Y7HrHZDak1_it70ZGRWWPCS5-cjbtKWcG6fTfH3hOlgpiWrx8OmhBwcKKBZL4xsasLk_0tJr3pKiUH10qR1Dygw1BSysD8W-GgUVcjYVwXe5THB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78" y="4826124"/>
            <a:ext cx="4270292" cy="8938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s://lh5.googleusercontent.com/fWTgigP7L8QkvSFTq8lEHMH7-u4eBAEoOg3qyy9XGr4G7S018PKTPwgYgPGBAM98xUZC-P47MVyKf5uuEmCmjdr06qr-yjlxiNiXpy1BOgiPg_xl2vLGn4nvb3SBd9zBZX29Ns0csN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10434"/>
            <a:ext cx="261389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50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5867401"/>
            <a:ext cx="990599" cy="9905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0940" y="1754973"/>
            <a:ext cx="4572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Lato" panose="020F0502020204030203" pitchFamily="34" charset="0"/>
              </a:rPr>
              <a:t>Admissions</a:t>
            </a:r>
            <a:br>
              <a:rPr lang="en-US" sz="3200" b="1" i="1" dirty="0">
                <a:solidFill>
                  <a:schemeClr val="bg1"/>
                </a:solidFill>
                <a:latin typeface="Lato" panose="020F0502020204030203" pitchFamily="34" charset="0"/>
              </a:rPr>
            </a:br>
            <a:r>
              <a:rPr lang="en-US" sz="3200" b="1" i="1" dirty="0">
                <a:solidFill>
                  <a:schemeClr val="bg1"/>
                </a:solidFill>
                <a:latin typeface="Lato" panose="020F0502020204030203" pitchFamily="34" charset="0"/>
              </a:rPr>
              <a:t>(College Eligible)</a:t>
            </a:r>
            <a:br>
              <a:rPr lang="en-US" sz="3200" b="1" i="1" dirty="0">
                <a:solidFill>
                  <a:schemeClr val="bg1"/>
                </a:solidFill>
                <a:latin typeface="Lato" panose="020F0502020204030203" pitchFamily="34" charset="0"/>
              </a:rPr>
            </a:br>
            <a:r>
              <a:rPr lang="en-US" sz="3200" b="1" i="1" dirty="0">
                <a:solidFill>
                  <a:schemeClr val="bg1"/>
                </a:solidFill>
                <a:latin typeface="Lato" panose="020F0502020204030203" pitchFamily="34" charset="0"/>
              </a:rPr>
              <a:t/>
            </a:r>
            <a:br>
              <a:rPr lang="en-US" sz="3200" b="1" i="1" dirty="0">
                <a:solidFill>
                  <a:schemeClr val="bg1"/>
                </a:solidFill>
                <a:latin typeface="Lato" panose="020F0502020204030203" pitchFamily="34" charset="0"/>
              </a:rPr>
            </a:br>
            <a:r>
              <a:rPr lang="en-US" sz="3200" b="1" i="1" dirty="0">
                <a:solidFill>
                  <a:schemeClr val="bg1"/>
                </a:solidFill>
                <a:latin typeface="Lato" panose="020F0502020204030203" pitchFamily="34" charset="0"/>
              </a:rPr>
              <a:t>vs.</a:t>
            </a:r>
            <a:br>
              <a:rPr lang="en-US" sz="3200" b="1" i="1" dirty="0">
                <a:solidFill>
                  <a:schemeClr val="bg1"/>
                </a:solidFill>
                <a:latin typeface="Lato" panose="020F0502020204030203" pitchFamily="34" charset="0"/>
              </a:rPr>
            </a:br>
            <a:r>
              <a:rPr lang="en-US" sz="3200" b="1" i="1" dirty="0">
                <a:solidFill>
                  <a:schemeClr val="bg1"/>
                </a:solidFill>
                <a:latin typeface="Lato" panose="020F0502020204030203" pitchFamily="34" charset="0"/>
              </a:rPr>
              <a:t/>
            </a:r>
            <a:br>
              <a:rPr lang="en-US" sz="3200" b="1" i="1" dirty="0">
                <a:solidFill>
                  <a:schemeClr val="bg1"/>
                </a:solidFill>
                <a:latin typeface="Lato" panose="020F0502020204030203" pitchFamily="34" charset="0"/>
              </a:rPr>
            </a:br>
            <a:r>
              <a:rPr lang="en-US" sz="3200" b="1" i="1" dirty="0">
                <a:solidFill>
                  <a:schemeClr val="bg1"/>
                </a:solidFill>
                <a:latin typeface="Lato" panose="020F0502020204030203" pitchFamily="34" charset="0"/>
              </a:rPr>
              <a:t>Placement</a:t>
            </a:r>
            <a:br>
              <a:rPr lang="en-US" sz="3200" b="1" i="1" dirty="0">
                <a:solidFill>
                  <a:schemeClr val="bg1"/>
                </a:solidFill>
                <a:latin typeface="Lato" panose="020F0502020204030203" pitchFamily="34" charset="0"/>
              </a:rPr>
            </a:br>
            <a:r>
              <a:rPr lang="en-US" sz="3200" b="1" i="1" dirty="0">
                <a:solidFill>
                  <a:schemeClr val="bg1"/>
                </a:solidFill>
                <a:latin typeface="Lato" panose="020F0502020204030203" pitchFamily="34" charset="0"/>
              </a:rPr>
              <a:t>(College Ready)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83496" y="1842197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ato Black" panose="020F0A02020204030203" pitchFamily="34" charset="0"/>
              </a:rPr>
              <a:t>Admissions gets you into college</a:t>
            </a:r>
          </a:p>
          <a:p>
            <a:endParaRPr lang="en-US" sz="2800" dirty="0" smtClean="0">
              <a:solidFill>
                <a:schemeClr val="bg1"/>
              </a:solidFill>
              <a:latin typeface="Lato Black" panose="020F0A02020204030203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Lato Black" panose="020F0A02020204030203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Lato Black" panose="020F0A02020204030203" pitchFamily="34" charset="0"/>
              </a:rPr>
              <a:t>Placement will impact what classes you can take, if you have to take extra support classes, and if you have to take Early Start</a:t>
            </a:r>
          </a:p>
        </p:txBody>
      </p:sp>
    </p:spTree>
    <p:extLst>
      <p:ext uri="{BB962C8B-B14F-4D97-AF65-F5344CB8AC3E}">
        <p14:creationId xmlns:p14="http://schemas.microsoft.com/office/powerpoint/2010/main" val="292064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5867401"/>
            <a:ext cx="990599" cy="9905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7529" y="2231191"/>
            <a:ext cx="69375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i="1" dirty="0">
                <a:solidFill>
                  <a:schemeClr val="bg1"/>
                </a:solidFill>
                <a:latin typeface="Lato Hairline" panose="020F0202020204030203" pitchFamily="34" charset="0"/>
              </a:rPr>
              <a:t>Your </a:t>
            </a:r>
            <a:r>
              <a:rPr lang="en-US" sz="7200" b="1" i="1" dirty="0" smtClean="0">
                <a:solidFill>
                  <a:schemeClr val="bg1"/>
                </a:solidFill>
                <a:latin typeface="Lato Hairline" panose="020F0202020204030203" pitchFamily="34" charset="0"/>
              </a:rPr>
              <a:t>Opportunities </a:t>
            </a:r>
          </a:p>
          <a:p>
            <a:r>
              <a:rPr lang="en-US" sz="7200" b="1" i="1" dirty="0" smtClean="0">
                <a:solidFill>
                  <a:schemeClr val="bg1"/>
                </a:solidFill>
                <a:latin typeface="Lato Hairline" panose="020F0202020204030203" pitchFamily="34" charset="0"/>
              </a:rPr>
              <a:t>For Placement</a:t>
            </a:r>
            <a:endParaRPr lang="en-US" sz="7200" b="1" i="1" dirty="0">
              <a:solidFill>
                <a:schemeClr val="bg1"/>
              </a:solidFill>
              <a:latin typeface="Lato Hairline" panose="020F02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1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5867401"/>
            <a:ext cx="990599" cy="990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54" y="1258981"/>
            <a:ext cx="8468805" cy="446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5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5867401"/>
            <a:ext cx="990599" cy="990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738" y="641478"/>
            <a:ext cx="5075376" cy="60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8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5867401"/>
            <a:ext cx="990599" cy="990599"/>
          </a:xfrm>
          <a:prstGeom prst="rect">
            <a:avLst/>
          </a:prstGeom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5" y="629855"/>
            <a:ext cx="8030315" cy="602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3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01" y="915364"/>
            <a:ext cx="8510498" cy="47433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1" y="6217921"/>
            <a:ext cx="650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Lato Hairline" panose="020F0202020204030203" pitchFamily="34" charset="0"/>
              </a:rPr>
              <a:t>Don’t Procrastinate</a:t>
            </a:r>
            <a:endParaRPr lang="en-US" sz="2800" dirty="0">
              <a:solidFill>
                <a:schemeClr val="bg1"/>
              </a:solidFill>
              <a:latin typeface="Lato Hairline" panose="020F02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75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917</TotalTime>
  <Words>256</Words>
  <Application>Microsoft Office PowerPoint</Application>
  <PresentationFormat>On-screen Show (4:3)</PresentationFormat>
  <Paragraphs>71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Garamond (Headings)</vt:lpstr>
      <vt:lpstr>Lato</vt:lpstr>
      <vt:lpstr>Lato Black</vt:lpstr>
      <vt:lpstr>Lato Hairline</vt:lpstr>
      <vt:lpstr>Lato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Cindy Porter</cp:lastModifiedBy>
  <cp:revision>15</cp:revision>
  <dcterms:created xsi:type="dcterms:W3CDTF">2017-09-11T21:31:33Z</dcterms:created>
  <dcterms:modified xsi:type="dcterms:W3CDTF">2017-09-20T00:16:46Z</dcterms:modified>
</cp:coreProperties>
</file>