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70" r:id="rId14"/>
    <p:sldId id="275" r:id="rId15"/>
    <p:sldId id="274" r:id="rId16"/>
    <p:sldId id="271" r:id="rId17"/>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343" autoAdjust="0"/>
  </p:normalViewPr>
  <p:slideViewPr>
    <p:cSldViewPr snapToGrid="0">
      <p:cViewPr varScale="1">
        <p:scale>
          <a:sx n="106" d="100"/>
          <a:sy n="106" d="100"/>
        </p:scale>
        <p:origin x="708" y="132"/>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2796"/>
    </p:cViewPr>
  </p:sorterViewPr>
  <p:notesViewPr>
    <p:cSldViewPr snapToGrid="0">
      <p:cViewPr varScale="1">
        <p:scale>
          <a:sx n="67" d="100"/>
          <a:sy n="67" d="100"/>
        </p:scale>
        <p:origin x="3120"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597DDD66-3C10-40CC-AD5B-CFE71B8A5251}" type="datetimeFigureOut">
              <a:rPr lang="en-US" smtClean="0"/>
              <a:t>9/19/2017</a:t>
            </a:fld>
            <a:endParaRPr lang="en-US"/>
          </a:p>
        </p:txBody>
      </p:sp>
      <p:sp>
        <p:nvSpPr>
          <p:cNvPr id="4" name="Footer Placeholder 3"/>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7977CF53-B217-4FB6-BAB1-910DC6B009C7}" type="slidenum">
              <a:rPr lang="en-US" smtClean="0"/>
              <a:t>‹#›</a:t>
            </a:fld>
            <a:endParaRPr lang="en-US"/>
          </a:p>
        </p:txBody>
      </p:sp>
    </p:spTree>
    <p:extLst>
      <p:ext uri="{BB962C8B-B14F-4D97-AF65-F5344CB8AC3E}">
        <p14:creationId xmlns:p14="http://schemas.microsoft.com/office/powerpoint/2010/main" val="41407504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F7D8A7BD-C2B0-4CDA-8B85-B4FC7DAF022C}" type="datetimeFigureOut">
              <a:rPr lang="en-US" smtClean="0"/>
              <a:t>9/19/2017</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4B070769-CEE4-4324-A760-7EB86F7C1FB3}" type="slidenum">
              <a:rPr lang="en-US" smtClean="0"/>
              <a:t>‹#›</a:t>
            </a:fld>
            <a:endParaRPr lang="en-US" dirty="0"/>
          </a:p>
        </p:txBody>
      </p:sp>
    </p:spTree>
    <p:extLst>
      <p:ext uri="{BB962C8B-B14F-4D97-AF65-F5344CB8AC3E}">
        <p14:creationId xmlns:p14="http://schemas.microsoft.com/office/powerpoint/2010/main" val="2511052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Introduce yourself, and a</a:t>
            </a:r>
            <a:r>
              <a:rPr lang="en-US" baseline="0" dirty="0" smtClean="0"/>
              <a:t> bit of your applicable background: Experience as an SAT/ACT tutor, Writing Tutor, some of your education, and the like: maybe 2-3 minutes.</a:t>
            </a:r>
            <a:endParaRPr lang="en-US" dirty="0"/>
          </a:p>
        </p:txBody>
      </p:sp>
      <p:sp>
        <p:nvSpPr>
          <p:cNvPr id="4" name="Slide Number Placeholder 3"/>
          <p:cNvSpPr>
            <a:spLocks noGrp="1"/>
          </p:cNvSpPr>
          <p:nvPr>
            <p:ph type="sldNum" sz="quarter" idx="10"/>
          </p:nvPr>
        </p:nvSpPr>
        <p:spPr/>
        <p:txBody>
          <a:bodyPr/>
          <a:lstStyle/>
          <a:p>
            <a:fld id="{4B070769-CEE4-4324-A760-7EB86F7C1FB3}" type="slidenum">
              <a:rPr lang="en-US" smtClean="0"/>
              <a:t>1</a:t>
            </a:fld>
            <a:endParaRPr lang="en-US" dirty="0"/>
          </a:p>
        </p:txBody>
      </p:sp>
    </p:spTree>
    <p:extLst>
      <p:ext uri="{BB962C8B-B14F-4D97-AF65-F5344CB8AC3E}">
        <p14:creationId xmlns:p14="http://schemas.microsoft.com/office/powerpoint/2010/main" val="29219408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a:t>
            </a:r>
            <a:r>
              <a:rPr lang="en-US" baseline="0" dirty="0" smtClean="0"/>
              <a:t> Main Idea, you’ll want to look at the end of the intro or conclusion paragraphs</a:t>
            </a:r>
            <a:endParaRPr lang="en-US" dirty="0"/>
          </a:p>
        </p:txBody>
      </p:sp>
      <p:sp>
        <p:nvSpPr>
          <p:cNvPr id="4" name="Slide Number Placeholder 3"/>
          <p:cNvSpPr>
            <a:spLocks noGrp="1"/>
          </p:cNvSpPr>
          <p:nvPr>
            <p:ph type="sldNum" sz="quarter" idx="10"/>
          </p:nvPr>
        </p:nvSpPr>
        <p:spPr/>
        <p:txBody>
          <a:bodyPr/>
          <a:lstStyle/>
          <a:p>
            <a:fld id="{4B070769-CEE4-4324-A760-7EB86F7C1FB3}" type="slidenum">
              <a:rPr lang="en-US" smtClean="0"/>
              <a:t>12</a:t>
            </a:fld>
            <a:endParaRPr lang="en-US" dirty="0"/>
          </a:p>
        </p:txBody>
      </p:sp>
    </p:spTree>
    <p:extLst>
      <p:ext uri="{BB962C8B-B14F-4D97-AF65-F5344CB8AC3E}">
        <p14:creationId xmlns:p14="http://schemas.microsoft.com/office/powerpoint/2010/main" val="1483463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AAD9D8-B4AF-4DAB-8B7A-55DF9E1F1EB9}" type="slidenum">
              <a:rPr lang="en-US" smtClean="0"/>
              <a:pPr/>
              <a:t>15</a:t>
            </a:fld>
            <a:endParaRPr lang="en-US"/>
          </a:p>
        </p:txBody>
      </p:sp>
    </p:spTree>
    <p:extLst>
      <p:ext uri="{BB962C8B-B14F-4D97-AF65-F5344CB8AC3E}">
        <p14:creationId xmlns:p14="http://schemas.microsoft.com/office/powerpoint/2010/main" val="222686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many people have been told they use</a:t>
            </a:r>
            <a:r>
              <a:rPr lang="en-US" baseline="0" dirty="0" smtClean="0"/>
              <a:t> run-ons? Comma splices? Or consider themselves bad spellers? I’m here to provide some quick tips from my experience in how identify and fix errors without having to know every grammar rule.</a:t>
            </a:r>
            <a:endParaRPr lang="en-US" dirty="0"/>
          </a:p>
        </p:txBody>
      </p:sp>
      <p:sp>
        <p:nvSpPr>
          <p:cNvPr id="4" name="Slide Number Placeholder 3"/>
          <p:cNvSpPr>
            <a:spLocks noGrp="1"/>
          </p:cNvSpPr>
          <p:nvPr>
            <p:ph type="sldNum" sz="quarter" idx="10"/>
          </p:nvPr>
        </p:nvSpPr>
        <p:spPr/>
        <p:txBody>
          <a:bodyPr/>
          <a:lstStyle/>
          <a:p>
            <a:fld id="{4B070769-CEE4-4324-A760-7EB86F7C1FB3}" type="slidenum">
              <a:rPr lang="en-US" smtClean="0"/>
              <a:t>3</a:t>
            </a:fld>
            <a:endParaRPr lang="en-US" dirty="0"/>
          </a:p>
        </p:txBody>
      </p:sp>
    </p:spTree>
    <p:extLst>
      <p:ext uri="{BB962C8B-B14F-4D97-AF65-F5344CB8AC3E}">
        <p14:creationId xmlns:p14="http://schemas.microsoft.com/office/powerpoint/2010/main" val="3789118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Get</a:t>
            </a:r>
            <a:r>
              <a:rPr lang="en-US" baseline="0" dirty="0" smtClean="0"/>
              <a:t> a volunteer to provide a correct usage of one of the sets of commonly confused words. </a:t>
            </a:r>
          </a:p>
          <a:p>
            <a:r>
              <a:rPr lang="en-US" dirty="0" smtClean="0"/>
              <a:t>What are some other words you commonly confuse?</a:t>
            </a:r>
            <a:endParaRPr lang="en-US" dirty="0"/>
          </a:p>
        </p:txBody>
      </p:sp>
      <p:sp>
        <p:nvSpPr>
          <p:cNvPr id="4" name="Slide Number Placeholder 3"/>
          <p:cNvSpPr>
            <a:spLocks noGrp="1"/>
          </p:cNvSpPr>
          <p:nvPr>
            <p:ph type="sldNum" sz="quarter" idx="10"/>
          </p:nvPr>
        </p:nvSpPr>
        <p:spPr/>
        <p:txBody>
          <a:bodyPr/>
          <a:lstStyle/>
          <a:p>
            <a:fld id="{4B070769-CEE4-4324-A760-7EB86F7C1FB3}" type="slidenum">
              <a:rPr lang="en-US" smtClean="0"/>
              <a:t>4</a:t>
            </a:fld>
            <a:endParaRPr lang="en-US"/>
          </a:p>
        </p:txBody>
      </p:sp>
    </p:spTree>
    <p:extLst>
      <p:ext uri="{BB962C8B-B14F-4D97-AF65-F5344CB8AC3E}">
        <p14:creationId xmlns:p14="http://schemas.microsoft.com/office/powerpoint/2010/main" val="2010707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Who can describe what an independent</a:t>
            </a:r>
            <a:r>
              <a:rPr lang="en-US" baseline="0" dirty="0" smtClean="0"/>
              <a:t> and independent clause are?</a:t>
            </a:r>
          </a:p>
          <a:p>
            <a:r>
              <a:rPr lang="en-US" baseline="0" dirty="0" smtClean="0"/>
              <a:t>-Remember Independent means it can stand on its own, Dependent means it needs some help.</a:t>
            </a:r>
          </a:p>
          <a:p>
            <a:r>
              <a:rPr lang="en-US" baseline="0" dirty="0" smtClean="0"/>
              <a:t>Anyone know what the FANBOYS stand for?</a:t>
            </a:r>
          </a:p>
          <a:p>
            <a:r>
              <a:rPr lang="en-US" baseline="0" dirty="0" smtClean="0"/>
              <a:t>For= because</a:t>
            </a:r>
          </a:p>
          <a:p>
            <a:r>
              <a:rPr lang="en-US" baseline="0" dirty="0" smtClean="0"/>
              <a:t>And= continuation, agreement</a:t>
            </a:r>
          </a:p>
          <a:p>
            <a:r>
              <a:rPr lang="en-US" baseline="0" dirty="0" smtClean="0"/>
              <a:t>Nor= commonly used with neither (neither/nor)</a:t>
            </a:r>
          </a:p>
          <a:p>
            <a:r>
              <a:rPr lang="en-US" baseline="0" dirty="0" smtClean="0"/>
              <a:t>Or= exclusivity </a:t>
            </a:r>
            <a:r>
              <a:rPr lang="en-US" baseline="0" dirty="0" smtClean="0">
                <a:sym typeface="Wingdings" panose="05000000000000000000" pitchFamily="2" charset="2"/>
              </a:rPr>
              <a:t> This OR that, (Either/Or)</a:t>
            </a:r>
            <a:endParaRPr lang="en-US" baseline="0" dirty="0" smtClean="0"/>
          </a:p>
          <a:p>
            <a:r>
              <a:rPr lang="en-US" baseline="0" dirty="0" smtClean="0"/>
              <a:t>Yet= Despite</a:t>
            </a:r>
          </a:p>
          <a:p>
            <a:r>
              <a:rPr lang="en-US" baseline="0" dirty="0" smtClean="0"/>
              <a:t>So= as a result of something else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B070769-CEE4-4324-A760-7EB86F7C1FB3}" type="slidenum">
              <a:rPr lang="en-US" smtClean="0"/>
              <a:t>6</a:t>
            </a:fld>
            <a:endParaRPr lang="en-US"/>
          </a:p>
        </p:txBody>
      </p:sp>
    </p:spTree>
    <p:extLst>
      <p:ext uri="{BB962C8B-B14F-4D97-AF65-F5344CB8AC3E}">
        <p14:creationId xmlns:p14="http://schemas.microsoft.com/office/powerpoint/2010/main" val="4271443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take</a:t>
            </a:r>
            <a:r>
              <a:rPr lang="en-US" baseline="0" dirty="0" smtClean="0"/>
              <a:t> a look at this example. Let’s read the sentence first and understand what, if anything, is wrong with it before we look at the answers.</a:t>
            </a:r>
            <a:endParaRPr lang="en-US" dirty="0"/>
          </a:p>
        </p:txBody>
      </p:sp>
      <p:sp>
        <p:nvSpPr>
          <p:cNvPr id="4" name="Slide Number Placeholder 3"/>
          <p:cNvSpPr>
            <a:spLocks noGrp="1"/>
          </p:cNvSpPr>
          <p:nvPr>
            <p:ph type="sldNum" sz="quarter" idx="10"/>
          </p:nvPr>
        </p:nvSpPr>
        <p:spPr/>
        <p:txBody>
          <a:bodyPr/>
          <a:lstStyle/>
          <a:p>
            <a:fld id="{4B070769-CEE4-4324-A760-7EB86F7C1FB3}" type="slidenum">
              <a:rPr lang="en-US" smtClean="0"/>
              <a:t>7</a:t>
            </a:fld>
            <a:endParaRPr lang="en-US" dirty="0"/>
          </a:p>
        </p:txBody>
      </p:sp>
    </p:spTree>
    <p:extLst>
      <p:ext uri="{BB962C8B-B14F-4D97-AF65-F5344CB8AC3E}">
        <p14:creationId xmlns:p14="http://schemas.microsoft.com/office/powerpoint/2010/main" val="1897927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a:t>
            </a:r>
            <a:r>
              <a:rPr lang="en-US" baseline="0" dirty="0" smtClean="0"/>
              <a:t> this one is different than the last one, but it you look back at slide 6 at the bottom, there’s useful info for figuring this one out. </a:t>
            </a:r>
            <a:endParaRPr lang="en-US" dirty="0"/>
          </a:p>
        </p:txBody>
      </p:sp>
      <p:sp>
        <p:nvSpPr>
          <p:cNvPr id="4" name="Slide Number Placeholder 3"/>
          <p:cNvSpPr>
            <a:spLocks noGrp="1"/>
          </p:cNvSpPr>
          <p:nvPr>
            <p:ph type="sldNum" sz="quarter" idx="10"/>
          </p:nvPr>
        </p:nvSpPr>
        <p:spPr/>
        <p:txBody>
          <a:bodyPr/>
          <a:lstStyle/>
          <a:p>
            <a:fld id="{4B070769-CEE4-4324-A760-7EB86F7C1FB3}" type="slidenum">
              <a:rPr lang="en-US" smtClean="0"/>
              <a:t>8</a:t>
            </a:fld>
            <a:endParaRPr lang="en-US" dirty="0"/>
          </a:p>
        </p:txBody>
      </p:sp>
    </p:spTree>
    <p:extLst>
      <p:ext uri="{BB962C8B-B14F-4D97-AF65-F5344CB8AC3E}">
        <p14:creationId xmlns:p14="http://schemas.microsoft.com/office/powerpoint/2010/main" val="4405036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also a “finding the facts” type question,</a:t>
            </a:r>
            <a:r>
              <a:rPr lang="en-US" baseline="0" dirty="0" smtClean="0"/>
              <a:t> and for these, the answer to the question is in the text of the reading. </a:t>
            </a:r>
            <a:endParaRPr lang="en-US" dirty="0"/>
          </a:p>
        </p:txBody>
      </p:sp>
      <p:sp>
        <p:nvSpPr>
          <p:cNvPr id="4" name="Slide Number Placeholder 3"/>
          <p:cNvSpPr>
            <a:spLocks noGrp="1"/>
          </p:cNvSpPr>
          <p:nvPr>
            <p:ph type="sldNum" sz="quarter" idx="10"/>
          </p:nvPr>
        </p:nvSpPr>
        <p:spPr/>
        <p:txBody>
          <a:bodyPr/>
          <a:lstStyle/>
          <a:p>
            <a:fld id="{4B070769-CEE4-4324-A760-7EB86F7C1FB3}" type="slidenum">
              <a:rPr lang="en-US" smtClean="0"/>
              <a:t>9</a:t>
            </a:fld>
            <a:endParaRPr lang="en-US" dirty="0"/>
          </a:p>
        </p:txBody>
      </p:sp>
    </p:spTree>
    <p:extLst>
      <p:ext uri="{BB962C8B-B14F-4D97-AF65-F5344CB8AC3E}">
        <p14:creationId xmlns:p14="http://schemas.microsoft.com/office/powerpoint/2010/main" val="31404619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B070769-CEE4-4324-A760-7EB86F7C1FB3}" type="slidenum">
              <a:rPr lang="en-US" smtClean="0"/>
              <a:t>10</a:t>
            </a:fld>
            <a:endParaRPr lang="en-US" dirty="0"/>
          </a:p>
        </p:txBody>
      </p:sp>
    </p:spTree>
    <p:extLst>
      <p:ext uri="{BB962C8B-B14F-4D97-AF65-F5344CB8AC3E}">
        <p14:creationId xmlns:p14="http://schemas.microsoft.com/office/powerpoint/2010/main" val="33933438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 vocabulary in context question, what should you do first? </a:t>
            </a:r>
          </a:p>
          <a:p>
            <a:r>
              <a:rPr lang="en-US" dirty="0" smtClean="0"/>
              <a:t>How many think you read the passage first?</a:t>
            </a:r>
          </a:p>
          <a:p>
            <a:r>
              <a:rPr lang="en-US" dirty="0" smtClean="0"/>
              <a:t>How many think you should read the question</a:t>
            </a:r>
            <a:r>
              <a:rPr lang="en-US" baseline="0" dirty="0" smtClean="0"/>
              <a:t> first?</a:t>
            </a:r>
          </a:p>
          <a:p>
            <a:r>
              <a:rPr lang="en-US" baseline="0" dirty="0" smtClean="0"/>
              <a:t>For these specific type of questions, go straight to the question first, it will tell you exactly where to look for your answer. DO NOT LOOK AT THE ANSWERS FIRST!!! I’m going to introduce you to a strategy called: Read Predict Apply. First read the question, next read the sentence, then make a prediction about what the word means. Compare what you predicted to the answer choices and choose the one that best matches your prediction.</a:t>
            </a:r>
            <a:endParaRPr lang="en-US" dirty="0"/>
          </a:p>
        </p:txBody>
      </p:sp>
      <p:sp>
        <p:nvSpPr>
          <p:cNvPr id="4" name="Slide Number Placeholder 3"/>
          <p:cNvSpPr>
            <a:spLocks noGrp="1"/>
          </p:cNvSpPr>
          <p:nvPr>
            <p:ph type="sldNum" sz="quarter" idx="10"/>
          </p:nvPr>
        </p:nvSpPr>
        <p:spPr/>
        <p:txBody>
          <a:bodyPr/>
          <a:lstStyle/>
          <a:p>
            <a:fld id="{4B070769-CEE4-4324-A760-7EB86F7C1FB3}" type="slidenum">
              <a:rPr lang="en-US" smtClean="0"/>
              <a:t>11</a:t>
            </a:fld>
            <a:endParaRPr lang="en-US" dirty="0"/>
          </a:p>
        </p:txBody>
      </p:sp>
    </p:spTree>
    <p:extLst>
      <p:ext uri="{BB962C8B-B14F-4D97-AF65-F5344CB8AC3E}">
        <p14:creationId xmlns:p14="http://schemas.microsoft.com/office/powerpoint/2010/main" val="3300435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9/19/2017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9/19/2017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9/19/2017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9/19/2017</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9/19/2017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ahdictionary.com/"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hyperlink" Target="http://www.ldoceonline.com/" TargetMode="External"/><Relationship Id="rId4" Type="http://schemas.openxmlformats.org/officeDocument/2006/relationships/hyperlink" Target="http://www.merriam-webster.com/"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collegereadiness.collegeboard.org/sat/practice/full-length-practice-tests"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collegereadiness.collegeboard.org/sat/practice/full-length-practice-test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ailto:emo25@Humboldt.edu" TargetMode="External"/><Relationship Id="rId2" Type="http://schemas.openxmlformats.org/officeDocument/2006/relationships/hyperlink" Target="mailto:elva.ortega@Humboldt.edu"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homepage.smc.edu/reading_lab/words_commonly_confused.ht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hyperlink" Target="http://www.chompchomp.com/terms/subordinateconjunction.ht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3326" y="1712202"/>
            <a:ext cx="9170125" cy="1646302"/>
          </a:xfrm>
        </p:spPr>
        <p:txBody>
          <a:bodyPr/>
          <a:lstStyle/>
          <a:p>
            <a:r>
              <a:rPr lang="en-US" dirty="0" smtClean="0"/>
              <a:t>Study Strategies for the SAT:  Critical Reading, Writing &amp; Language, and Math</a:t>
            </a:r>
            <a:endParaRPr lang="en-US" dirty="0"/>
          </a:p>
        </p:txBody>
      </p:sp>
      <p:sp>
        <p:nvSpPr>
          <p:cNvPr id="3" name="Subtitle 2"/>
          <p:cNvSpPr>
            <a:spLocks noGrp="1"/>
          </p:cNvSpPr>
          <p:nvPr>
            <p:ph type="subTitle" idx="1"/>
          </p:nvPr>
        </p:nvSpPr>
        <p:spPr/>
        <p:txBody>
          <a:bodyPr/>
          <a:lstStyle/>
          <a:p>
            <a:endParaRPr lang="en-US" dirty="0"/>
          </a:p>
        </p:txBody>
      </p:sp>
      <p:pic>
        <p:nvPicPr>
          <p:cNvPr id="4" name="Picture 3"/>
          <p:cNvPicPr>
            <a:picLocks noChangeAspect="1"/>
          </p:cNvPicPr>
          <p:nvPr/>
        </p:nvPicPr>
        <p:blipFill>
          <a:blip r:embed="rId3"/>
          <a:stretch>
            <a:fillRect/>
          </a:stretch>
        </p:blipFill>
        <p:spPr>
          <a:xfrm>
            <a:off x="157018" y="5850572"/>
            <a:ext cx="851301" cy="896599"/>
          </a:xfrm>
          <a:prstGeom prst="rect">
            <a:avLst/>
          </a:prstGeom>
        </p:spPr>
      </p:pic>
    </p:spTree>
    <p:extLst>
      <p:ext uri="{BB962C8B-B14F-4D97-AF65-F5344CB8AC3E}">
        <p14:creationId xmlns:p14="http://schemas.microsoft.com/office/powerpoint/2010/main" val="40903314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9720" y="211072"/>
            <a:ext cx="6997686" cy="923330"/>
          </a:xfrm>
          <a:prstGeom prst="rect">
            <a:avLst/>
          </a:prstGeom>
          <a:noFill/>
        </p:spPr>
        <p:txBody>
          <a:bodyPr wrap="none" lIns="91440" tIns="45720" rIns="91440" bIns="45720">
            <a:spAutoFit/>
          </a:bodyPr>
          <a:lstStyle/>
          <a:p>
            <a:pPr algn="ctr"/>
            <a:r>
              <a:rPr lang="en-US" sz="5400" b="0" cap="none" spc="0" dirty="0" smtClean="0">
                <a:ln w="0"/>
                <a:solidFill>
                  <a:schemeClr val="accent1"/>
                </a:solidFill>
                <a:effectLst>
                  <a:outerShdw blurRad="38100" dist="25400" dir="5400000" algn="ctr" rotWithShape="0">
                    <a:srgbClr val="6E747A">
                      <a:alpha val="43000"/>
                    </a:srgbClr>
                  </a:outerShdw>
                </a:effectLst>
              </a:rPr>
              <a:t>Vocabulary in Context</a:t>
            </a:r>
            <a:endParaRPr lang="en-US" sz="5400" b="0" cap="none" spc="0" dirty="0">
              <a:ln w="0"/>
              <a:solidFill>
                <a:schemeClr val="accent1"/>
              </a:solidFill>
              <a:effectLst>
                <a:outerShdw blurRad="38100" dist="25400" dir="5400000" algn="ctr" rotWithShape="0">
                  <a:srgbClr val="6E747A">
                    <a:alpha val="43000"/>
                  </a:srgbClr>
                </a:outerShdw>
              </a:effectLst>
            </a:endParaRPr>
          </a:p>
        </p:txBody>
      </p:sp>
      <p:sp>
        <p:nvSpPr>
          <p:cNvPr id="3" name="TextBox 2"/>
          <p:cNvSpPr txBox="1"/>
          <p:nvPr/>
        </p:nvSpPr>
        <p:spPr>
          <a:xfrm>
            <a:off x="496389" y="1291156"/>
            <a:ext cx="8895806" cy="4801314"/>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How to recognize these questions:</a:t>
            </a:r>
            <a:endParaRPr lang="en-US" dirty="0">
              <a:latin typeface="Times New Roman" panose="02020603050405020304" pitchFamily="18" charset="0"/>
              <a:cs typeface="Times New Roman" panose="02020603050405020304" pitchFamily="18" charset="0"/>
            </a:endParaRPr>
          </a:p>
          <a:p>
            <a:pPr marL="285750" indent="-285750">
              <a:buClr>
                <a:schemeClr val="accent1"/>
              </a:buCl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Short, clear and direct.</a:t>
            </a:r>
          </a:p>
          <a:p>
            <a:pPr marL="285750" indent="-285750">
              <a:buClr>
                <a:schemeClr val="accent1"/>
              </a:buCl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Make a specific line reference. </a:t>
            </a:r>
          </a:p>
          <a:p>
            <a:pPr marL="285750" indent="-285750">
              <a:buClr>
                <a:schemeClr val="accent1"/>
              </a:buCl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Ask for a closest synonym (most often).</a:t>
            </a:r>
          </a:p>
          <a:p>
            <a:pPr>
              <a:buClr>
                <a:schemeClr val="accent1"/>
              </a:buClr>
            </a:pPr>
            <a:endParaRPr lang="en-US" dirty="0">
              <a:latin typeface="Times New Roman" panose="02020603050405020304" pitchFamily="18" charset="0"/>
              <a:cs typeface="Times New Roman" panose="02020603050405020304" pitchFamily="18" charset="0"/>
            </a:endParaRPr>
          </a:p>
          <a:p>
            <a:pPr>
              <a:buClr>
                <a:schemeClr val="accent1"/>
              </a:buClr>
            </a:pPr>
            <a:r>
              <a:rPr lang="en-US" dirty="0" smtClean="0">
                <a:latin typeface="Times New Roman" panose="02020603050405020304" pitchFamily="18" charset="0"/>
                <a:cs typeface="Times New Roman" panose="02020603050405020304" pitchFamily="18" charset="0"/>
              </a:rPr>
              <a:t>What makes these tricky?</a:t>
            </a:r>
          </a:p>
          <a:p>
            <a:pPr marL="742950" lvl="1" indent="-285750">
              <a:buClr>
                <a:schemeClr val="accent1"/>
              </a:buCl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Often test words that have multiple meanings</a:t>
            </a:r>
          </a:p>
          <a:p>
            <a:pPr marL="742950" lvl="1" indent="-285750">
              <a:buClr>
                <a:schemeClr val="accent1"/>
              </a:buCl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Require students to understand </a:t>
            </a:r>
            <a:r>
              <a:rPr lang="en-US" b="1" u="sng" dirty="0" smtClean="0">
                <a:latin typeface="Times New Roman" panose="02020603050405020304" pitchFamily="18" charset="0"/>
                <a:cs typeface="Times New Roman" panose="02020603050405020304" pitchFamily="18" charset="0"/>
              </a:rPr>
              <a:t>HOW</a:t>
            </a:r>
            <a:r>
              <a:rPr lang="en-US" dirty="0" smtClean="0">
                <a:latin typeface="Times New Roman" panose="02020603050405020304" pitchFamily="18" charset="0"/>
                <a:cs typeface="Times New Roman" panose="02020603050405020304" pitchFamily="18" charset="0"/>
              </a:rPr>
              <a:t> a word is being used </a:t>
            </a:r>
          </a:p>
          <a:p>
            <a:pPr marL="742950" lvl="1" indent="-285750">
              <a:buClr>
                <a:schemeClr val="accent1"/>
              </a:buCl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Tests secondary meanings of words.</a:t>
            </a:r>
          </a:p>
          <a:p>
            <a:pPr>
              <a:buClr>
                <a:schemeClr val="accent1"/>
              </a:buClr>
            </a:pPr>
            <a:endParaRPr lang="en-US" dirty="0">
              <a:latin typeface="Times New Roman" panose="02020603050405020304" pitchFamily="18" charset="0"/>
              <a:cs typeface="Times New Roman" panose="02020603050405020304" pitchFamily="18" charset="0"/>
            </a:endParaRPr>
          </a:p>
          <a:p>
            <a:pPr>
              <a:buClr>
                <a:schemeClr val="accent1"/>
              </a:buClr>
            </a:pPr>
            <a:endParaRPr lang="en-US" dirty="0" smtClean="0">
              <a:latin typeface="Times New Roman" panose="02020603050405020304" pitchFamily="18" charset="0"/>
              <a:cs typeface="Times New Roman" panose="02020603050405020304" pitchFamily="18" charset="0"/>
              <a:sym typeface="Wingdings" panose="05000000000000000000" pitchFamily="2" charset="2"/>
            </a:endParaRPr>
          </a:p>
          <a:p>
            <a:pPr>
              <a:buClr>
                <a:schemeClr val="accent1"/>
              </a:buClr>
            </a:pPr>
            <a:r>
              <a:rPr lang="en-US" b="1" u="sng" dirty="0" smtClean="0">
                <a:latin typeface="Times New Roman" panose="02020603050405020304" pitchFamily="18" charset="0"/>
                <a:cs typeface="Times New Roman" panose="02020603050405020304" pitchFamily="18" charset="0"/>
                <a:sym typeface="Wingdings" panose="05000000000000000000" pitchFamily="2" charset="2"/>
              </a:rPr>
              <a:t>TIP: </a:t>
            </a:r>
            <a:r>
              <a:rPr lang="en-US" dirty="0" smtClean="0">
                <a:latin typeface="Times New Roman" panose="02020603050405020304" pitchFamily="18" charset="0"/>
                <a:cs typeface="Times New Roman" panose="02020603050405020304" pitchFamily="18" charset="0"/>
                <a:sym typeface="Wingdings" panose="05000000000000000000" pitchFamily="2" charset="2"/>
              </a:rPr>
              <a:t>Make sure you are using a well established dictionary that provides word roots, endings, and multiple meanings. </a:t>
            </a:r>
            <a:r>
              <a:rPr lang="en-US" dirty="0">
                <a:latin typeface="Times New Roman" panose="02020603050405020304" pitchFamily="18" charset="0"/>
                <a:cs typeface="Times New Roman" panose="02020603050405020304" pitchFamily="18" charset="0"/>
                <a:sym typeface="Wingdings" panose="05000000000000000000" pitchFamily="2" charset="2"/>
              </a:rPr>
              <a:t>Try </a:t>
            </a:r>
            <a:r>
              <a:rPr lang="en-US" dirty="0">
                <a:latin typeface="Times New Roman" panose="02020603050405020304" pitchFamily="18" charset="0"/>
                <a:cs typeface="Times New Roman" panose="02020603050405020304" pitchFamily="18" charset="0"/>
                <a:sym typeface="Wingdings" panose="05000000000000000000" pitchFamily="2" charset="2"/>
                <a:hlinkClick r:id="rId3"/>
              </a:rPr>
              <a:t>https://</a:t>
            </a:r>
            <a:r>
              <a:rPr lang="en-US" dirty="0" smtClean="0">
                <a:latin typeface="Times New Roman" panose="02020603050405020304" pitchFamily="18" charset="0"/>
                <a:cs typeface="Times New Roman" panose="02020603050405020304" pitchFamily="18" charset="0"/>
                <a:sym typeface="Wingdings" panose="05000000000000000000" pitchFamily="2" charset="2"/>
                <a:hlinkClick r:id="rId3"/>
              </a:rPr>
              <a:t>ahdictionary.com</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a:latin typeface="Times New Roman" panose="02020603050405020304" pitchFamily="18" charset="0"/>
                <a:cs typeface="Times New Roman" panose="02020603050405020304" pitchFamily="18" charset="0"/>
                <a:sym typeface="Wingdings" panose="05000000000000000000" pitchFamily="2" charset="2"/>
                <a:hlinkClick r:id="rId4"/>
              </a:rPr>
              <a:t>http://www.merriam-webster.com</a:t>
            </a:r>
            <a:r>
              <a:rPr lang="en-US" dirty="0" smtClean="0">
                <a:latin typeface="Times New Roman" panose="02020603050405020304" pitchFamily="18" charset="0"/>
                <a:cs typeface="Times New Roman" panose="02020603050405020304" pitchFamily="18" charset="0"/>
                <a:sym typeface="Wingdings" panose="05000000000000000000" pitchFamily="2" charset="2"/>
                <a:hlinkClick r:id="rId4"/>
              </a:rPr>
              <a:t>/</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a:latin typeface="Times New Roman" panose="02020603050405020304" pitchFamily="18" charset="0"/>
                <a:cs typeface="Times New Roman" panose="02020603050405020304" pitchFamily="18" charset="0"/>
                <a:sym typeface="Wingdings" panose="05000000000000000000" pitchFamily="2" charset="2"/>
                <a:hlinkClick r:id="rId5"/>
              </a:rPr>
              <a:t>http://www.ldoceonline.com</a:t>
            </a:r>
            <a:r>
              <a:rPr lang="en-US" dirty="0" smtClean="0">
                <a:latin typeface="Times New Roman" panose="02020603050405020304" pitchFamily="18" charset="0"/>
                <a:cs typeface="Times New Roman" panose="02020603050405020304" pitchFamily="18" charset="0"/>
                <a:sym typeface="Wingdings" panose="05000000000000000000" pitchFamily="2" charset="2"/>
                <a:hlinkClick r:id="rId5"/>
              </a:rPr>
              <a:t>/</a:t>
            </a:r>
            <a:endParaRPr lang="en-US" dirty="0" smtClean="0">
              <a:latin typeface="Times New Roman" panose="02020603050405020304" pitchFamily="18" charset="0"/>
              <a:cs typeface="Times New Roman" panose="02020603050405020304" pitchFamily="18" charset="0"/>
              <a:sym typeface="Wingdings" panose="05000000000000000000" pitchFamily="2" charset="2"/>
            </a:endParaRPr>
          </a:p>
          <a:p>
            <a:pPr>
              <a:buClr>
                <a:schemeClr val="accent1"/>
              </a:buClr>
            </a:pPr>
            <a:endParaRPr lang="en-US" dirty="0">
              <a:latin typeface="Times New Roman" panose="02020603050405020304" pitchFamily="18" charset="0"/>
              <a:cs typeface="Times New Roman" panose="02020603050405020304" pitchFamily="18" charset="0"/>
              <a:sym typeface="Wingdings" panose="05000000000000000000" pitchFamily="2" charset="2"/>
            </a:endParaRPr>
          </a:p>
          <a:p>
            <a:pPr>
              <a:buClr>
                <a:schemeClr val="accent1"/>
              </a:buClr>
            </a:pPr>
            <a:endParaRPr lang="en-US" dirty="0" smtClean="0">
              <a:latin typeface="Times New Roman" panose="02020603050405020304" pitchFamily="18" charset="0"/>
              <a:cs typeface="Times New Roman" panose="02020603050405020304" pitchFamily="18" charset="0"/>
              <a:sym typeface="Wingdings" panose="05000000000000000000" pitchFamily="2" charset="2"/>
            </a:endParaRPr>
          </a:p>
          <a:p>
            <a:pPr>
              <a:buClr>
                <a:schemeClr val="accent1"/>
              </a:buClr>
            </a:pPr>
            <a:endParaRPr lang="en-US" dirty="0" smtClean="0">
              <a:latin typeface="Times New Roman" panose="02020603050405020304" pitchFamily="18" charset="0"/>
              <a:cs typeface="Times New Roman" panose="02020603050405020304" pitchFamily="18" charset="0"/>
              <a:sym typeface="Wingdings" panose="05000000000000000000" pitchFamily="2" charset="2"/>
            </a:endParaRPr>
          </a:p>
        </p:txBody>
      </p:sp>
      <p:pic>
        <p:nvPicPr>
          <p:cNvPr id="4" name="Picture 3"/>
          <p:cNvPicPr>
            <a:picLocks noChangeAspect="1"/>
          </p:cNvPicPr>
          <p:nvPr/>
        </p:nvPicPr>
        <p:blipFill>
          <a:blip r:embed="rId6"/>
          <a:stretch>
            <a:fillRect/>
          </a:stretch>
        </p:blipFill>
        <p:spPr>
          <a:xfrm>
            <a:off x="157018" y="5850572"/>
            <a:ext cx="851301" cy="896599"/>
          </a:xfrm>
          <a:prstGeom prst="rect">
            <a:avLst/>
          </a:prstGeom>
        </p:spPr>
      </p:pic>
    </p:spTree>
    <p:extLst>
      <p:ext uri="{BB962C8B-B14F-4D97-AF65-F5344CB8AC3E}">
        <p14:creationId xmlns:p14="http://schemas.microsoft.com/office/powerpoint/2010/main" val="23553985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593504" y="498277"/>
            <a:ext cx="10215561" cy="1787723"/>
          </a:xfrm>
          <a:prstGeom prst="rect">
            <a:avLst/>
          </a:prstGeom>
        </p:spPr>
      </p:pic>
      <p:pic>
        <p:nvPicPr>
          <p:cNvPr id="3" name="Picture 2"/>
          <p:cNvPicPr>
            <a:picLocks noChangeAspect="1"/>
          </p:cNvPicPr>
          <p:nvPr/>
        </p:nvPicPr>
        <p:blipFill>
          <a:blip r:embed="rId4"/>
          <a:stretch>
            <a:fillRect/>
          </a:stretch>
        </p:blipFill>
        <p:spPr>
          <a:xfrm>
            <a:off x="2625634" y="2504547"/>
            <a:ext cx="5545705" cy="4306894"/>
          </a:xfrm>
          <a:prstGeom prst="rect">
            <a:avLst/>
          </a:prstGeom>
        </p:spPr>
      </p:pic>
      <p:sp>
        <p:nvSpPr>
          <p:cNvPr id="4" name="Up Arrow 3"/>
          <p:cNvSpPr/>
          <p:nvPr/>
        </p:nvSpPr>
        <p:spPr>
          <a:xfrm rot="18796186">
            <a:off x="8017563" y="1134873"/>
            <a:ext cx="307550" cy="168794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593504" y="5857334"/>
            <a:ext cx="2032130" cy="954107"/>
          </a:xfrm>
          <a:prstGeom prst="rect">
            <a:avLst/>
          </a:prstGeom>
        </p:spPr>
        <p:txBody>
          <a:bodyPr wrap="square">
            <a:spAutoFit/>
          </a:bodyPr>
          <a:lstStyle/>
          <a:p>
            <a:r>
              <a:rPr lang="en-US" sz="1400" dirty="0">
                <a:latin typeface="Times New Roman" panose="02020603050405020304" pitchFamily="18" charset="0"/>
                <a:cs typeface="Times New Roman" panose="02020603050405020304" pitchFamily="18" charset="0"/>
              </a:rPr>
              <a:t>Example provided is taken from the Khan Academy Reading Diagnostic Quiz</a:t>
            </a:r>
          </a:p>
        </p:txBody>
      </p:sp>
    </p:spTree>
    <p:extLst>
      <p:ext uri="{BB962C8B-B14F-4D97-AF65-F5344CB8AC3E}">
        <p14:creationId xmlns:p14="http://schemas.microsoft.com/office/powerpoint/2010/main" val="1795086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5110" y="0"/>
            <a:ext cx="7821308" cy="923330"/>
          </a:xfrm>
          <a:prstGeom prst="rect">
            <a:avLst/>
          </a:prstGeom>
          <a:noFill/>
        </p:spPr>
        <p:txBody>
          <a:bodyPr wrap="none" lIns="91440" tIns="45720" rIns="91440" bIns="45720">
            <a:spAutoFit/>
          </a:bodyPr>
          <a:lstStyle/>
          <a:p>
            <a:pPr algn="ctr"/>
            <a:r>
              <a:rPr lang="en-US" sz="5400" b="0" cap="none" spc="0" dirty="0" smtClean="0">
                <a:ln w="0"/>
                <a:solidFill>
                  <a:schemeClr val="accent1"/>
                </a:solidFill>
                <a:effectLst>
                  <a:outerShdw blurRad="38100" dist="25400" dir="5400000" algn="ctr" rotWithShape="0">
                    <a:srgbClr val="6E747A">
                      <a:alpha val="43000"/>
                    </a:srgbClr>
                  </a:outerShdw>
                </a:effectLst>
              </a:rPr>
              <a:t>Main Idea/ Point of View</a:t>
            </a:r>
            <a:endParaRPr lang="en-US" sz="5400" b="0" cap="none" spc="0" dirty="0">
              <a:ln w="0"/>
              <a:solidFill>
                <a:schemeClr val="accent1"/>
              </a:solidFill>
              <a:effectLst>
                <a:outerShdw blurRad="38100" dist="25400" dir="5400000" algn="ctr" rotWithShape="0">
                  <a:srgbClr val="6E747A">
                    <a:alpha val="43000"/>
                  </a:srgbClr>
                </a:outerShdw>
              </a:effectLst>
            </a:endParaRPr>
          </a:p>
        </p:txBody>
      </p:sp>
      <p:pic>
        <p:nvPicPr>
          <p:cNvPr id="2050" name="Picture 2" descr="Image result for confused student image clip 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5110" y="923330"/>
            <a:ext cx="3093899" cy="35052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958046" y="1489166"/>
            <a:ext cx="5473337" cy="646331"/>
          </a:xfrm>
          <a:prstGeom prst="rect">
            <a:avLst/>
          </a:prstGeom>
          <a:noFill/>
        </p:spPr>
        <p:txBody>
          <a:bodyPr wrap="square" rtlCol="0">
            <a:spAutoFit/>
          </a:bodyPr>
          <a:lstStyle/>
          <a:p>
            <a:r>
              <a:rPr lang="en-US" dirty="0" smtClean="0"/>
              <a:t>How do I know if a question is asking about the main idea? Look for these key words:</a:t>
            </a:r>
            <a:endParaRPr lang="en-US" dirty="0"/>
          </a:p>
        </p:txBody>
      </p:sp>
      <p:sp>
        <p:nvSpPr>
          <p:cNvPr id="5" name="TextBox 4"/>
          <p:cNvSpPr txBox="1"/>
          <p:nvPr/>
        </p:nvSpPr>
        <p:spPr>
          <a:xfrm>
            <a:off x="3958046" y="2416629"/>
            <a:ext cx="4493623" cy="1754326"/>
          </a:xfrm>
          <a:prstGeom prst="rect">
            <a:avLst/>
          </a:prstGeom>
          <a:noFill/>
        </p:spPr>
        <p:txBody>
          <a:bodyPr wrap="square" rtlCol="0">
            <a:spAutoFit/>
          </a:bodyPr>
          <a:lstStyle/>
          <a:p>
            <a:pPr marL="285750" indent="-285750">
              <a:buClr>
                <a:schemeClr val="accent1"/>
              </a:buClr>
              <a:buFont typeface="Wingdings" panose="05000000000000000000" pitchFamily="2" charset="2"/>
              <a:buChar char="Ø"/>
            </a:pPr>
            <a:r>
              <a:rPr lang="en-US" dirty="0" smtClean="0"/>
              <a:t>Author’s message</a:t>
            </a:r>
          </a:p>
          <a:p>
            <a:pPr marL="285750" indent="-285750">
              <a:buClr>
                <a:schemeClr val="accent1"/>
              </a:buClr>
              <a:buFont typeface="Wingdings" panose="05000000000000000000" pitchFamily="2" charset="2"/>
              <a:buChar char="Ø"/>
            </a:pPr>
            <a:r>
              <a:rPr lang="en-US" dirty="0" smtClean="0"/>
              <a:t>Main Idea</a:t>
            </a:r>
          </a:p>
          <a:p>
            <a:pPr marL="285750" indent="-285750">
              <a:buClr>
                <a:schemeClr val="accent1"/>
              </a:buClr>
              <a:buFont typeface="Wingdings" panose="05000000000000000000" pitchFamily="2" charset="2"/>
              <a:buChar char="Ø"/>
            </a:pPr>
            <a:r>
              <a:rPr lang="en-US" dirty="0" smtClean="0"/>
              <a:t>Main point</a:t>
            </a:r>
          </a:p>
          <a:p>
            <a:pPr marL="285750" indent="-285750">
              <a:buClr>
                <a:schemeClr val="accent1"/>
              </a:buClr>
              <a:buFont typeface="Wingdings" panose="05000000000000000000" pitchFamily="2" charset="2"/>
              <a:buChar char="Ø"/>
            </a:pPr>
            <a:r>
              <a:rPr lang="en-US" dirty="0" smtClean="0"/>
              <a:t>Primary purpose</a:t>
            </a:r>
          </a:p>
          <a:p>
            <a:pPr marL="285750" indent="-285750">
              <a:buClr>
                <a:schemeClr val="accent1"/>
              </a:buClr>
              <a:buFont typeface="Wingdings" panose="05000000000000000000" pitchFamily="2" charset="2"/>
              <a:buChar char="Ø"/>
            </a:pPr>
            <a:r>
              <a:rPr lang="en-US" dirty="0"/>
              <a:t>Summarizes</a:t>
            </a:r>
          </a:p>
          <a:p>
            <a:pPr marL="285750" indent="-285750">
              <a:buClr>
                <a:schemeClr val="accent1"/>
              </a:buClr>
              <a:buFont typeface="Wingdings" panose="05000000000000000000" pitchFamily="2" charset="2"/>
              <a:buChar char="Ø"/>
            </a:pPr>
            <a:endParaRPr lang="en-US" dirty="0"/>
          </a:p>
        </p:txBody>
      </p:sp>
      <p:pic>
        <p:nvPicPr>
          <p:cNvPr id="6" name="Picture 5"/>
          <p:cNvPicPr>
            <a:picLocks noChangeAspect="1"/>
          </p:cNvPicPr>
          <p:nvPr/>
        </p:nvPicPr>
        <p:blipFill>
          <a:blip r:embed="rId4"/>
          <a:stretch>
            <a:fillRect/>
          </a:stretch>
        </p:blipFill>
        <p:spPr>
          <a:xfrm>
            <a:off x="6413864" y="2416629"/>
            <a:ext cx="5634036" cy="4222586"/>
          </a:xfrm>
          <a:prstGeom prst="rect">
            <a:avLst/>
          </a:prstGeom>
        </p:spPr>
      </p:pic>
      <p:sp>
        <p:nvSpPr>
          <p:cNvPr id="3" name="Rectangle 2"/>
          <p:cNvSpPr/>
          <p:nvPr/>
        </p:nvSpPr>
        <p:spPr>
          <a:xfrm>
            <a:off x="572879" y="6485326"/>
            <a:ext cx="6274235" cy="307777"/>
          </a:xfrm>
          <a:prstGeom prst="rect">
            <a:avLst/>
          </a:prstGeom>
        </p:spPr>
        <p:txBody>
          <a:bodyPr wrap="square">
            <a:spAutoFit/>
          </a:bodyPr>
          <a:lstStyle/>
          <a:p>
            <a:r>
              <a:rPr lang="en-US" sz="1400" dirty="0">
                <a:latin typeface="Times New Roman" panose="02020603050405020304" pitchFamily="18" charset="0"/>
                <a:cs typeface="Times New Roman" panose="02020603050405020304" pitchFamily="18" charset="0"/>
              </a:rPr>
              <a:t>Example provided is taken from the Khan Academy Reading Diagnostic Quiz</a:t>
            </a:r>
          </a:p>
        </p:txBody>
      </p:sp>
    </p:spTree>
    <p:extLst>
      <p:ext uri="{BB962C8B-B14F-4D97-AF65-F5344CB8AC3E}">
        <p14:creationId xmlns:p14="http://schemas.microsoft.com/office/powerpoint/2010/main" val="4192072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down)">
                                      <p:cBhvr>
                                        <p:cTn id="32" dur="580">
                                          <p:stCondLst>
                                            <p:cond delay="0"/>
                                          </p:stCondLst>
                                        </p:cTn>
                                        <p:tgtEl>
                                          <p:spTgt spid="6"/>
                                        </p:tgtEl>
                                      </p:cBhvr>
                                    </p:animEffect>
                                    <p:anim calcmode="lin" valueType="num">
                                      <p:cBhvr>
                                        <p:cTn id="33"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8" dur="26">
                                          <p:stCondLst>
                                            <p:cond delay="650"/>
                                          </p:stCondLst>
                                        </p:cTn>
                                        <p:tgtEl>
                                          <p:spTgt spid="6"/>
                                        </p:tgtEl>
                                      </p:cBhvr>
                                      <p:to x="100000" y="60000"/>
                                    </p:animScale>
                                    <p:animScale>
                                      <p:cBhvr>
                                        <p:cTn id="39" dur="166" decel="50000">
                                          <p:stCondLst>
                                            <p:cond delay="676"/>
                                          </p:stCondLst>
                                        </p:cTn>
                                        <p:tgtEl>
                                          <p:spTgt spid="6"/>
                                        </p:tgtEl>
                                      </p:cBhvr>
                                      <p:to x="100000" y="100000"/>
                                    </p:animScale>
                                    <p:animScale>
                                      <p:cBhvr>
                                        <p:cTn id="40" dur="26">
                                          <p:stCondLst>
                                            <p:cond delay="1312"/>
                                          </p:stCondLst>
                                        </p:cTn>
                                        <p:tgtEl>
                                          <p:spTgt spid="6"/>
                                        </p:tgtEl>
                                      </p:cBhvr>
                                      <p:to x="100000" y="80000"/>
                                    </p:animScale>
                                    <p:animScale>
                                      <p:cBhvr>
                                        <p:cTn id="41" dur="166" decel="50000">
                                          <p:stCondLst>
                                            <p:cond delay="1338"/>
                                          </p:stCondLst>
                                        </p:cTn>
                                        <p:tgtEl>
                                          <p:spTgt spid="6"/>
                                        </p:tgtEl>
                                      </p:cBhvr>
                                      <p:to x="100000" y="100000"/>
                                    </p:animScale>
                                    <p:animScale>
                                      <p:cBhvr>
                                        <p:cTn id="42" dur="26">
                                          <p:stCondLst>
                                            <p:cond delay="1642"/>
                                          </p:stCondLst>
                                        </p:cTn>
                                        <p:tgtEl>
                                          <p:spTgt spid="6"/>
                                        </p:tgtEl>
                                      </p:cBhvr>
                                      <p:to x="100000" y="90000"/>
                                    </p:animScale>
                                    <p:animScale>
                                      <p:cBhvr>
                                        <p:cTn id="43" dur="166" decel="50000">
                                          <p:stCondLst>
                                            <p:cond delay="1668"/>
                                          </p:stCondLst>
                                        </p:cTn>
                                        <p:tgtEl>
                                          <p:spTgt spid="6"/>
                                        </p:tgtEl>
                                      </p:cBhvr>
                                      <p:to x="100000" y="100000"/>
                                    </p:animScale>
                                    <p:animScale>
                                      <p:cBhvr>
                                        <p:cTn id="44" dur="26">
                                          <p:stCondLst>
                                            <p:cond delay="1808"/>
                                          </p:stCondLst>
                                        </p:cTn>
                                        <p:tgtEl>
                                          <p:spTgt spid="6"/>
                                        </p:tgtEl>
                                      </p:cBhvr>
                                      <p:to x="100000" y="95000"/>
                                    </p:animScale>
                                    <p:animScale>
                                      <p:cBhvr>
                                        <p:cTn id="45"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963" y="0"/>
            <a:ext cx="5753499" cy="923330"/>
          </a:xfrm>
          <a:prstGeom prst="rect">
            <a:avLst/>
          </a:prstGeom>
          <a:noFill/>
        </p:spPr>
        <p:txBody>
          <a:bodyPr wrap="none" lIns="91440" tIns="45720" rIns="91440" bIns="45720">
            <a:spAutoFit/>
          </a:bodyPr>
          <a:lstStyle/>
          <a:p>
            <a:pPr algn="ctr"/>
            <a:r>
              <a:rPr lang="en-US" sz="5400" b="0" cap="none" spc="0" dirty="0" smtClean="0">
                <a:ln w="0"/>
                <a:solidFill>
                  <a:schemeClr val="accent1"/>
                </a:solidFill>
                <a:effectLst>
                  <a:outerShdw blurRad="38100" dist="25400" dir="5400000" algn="ctr" rotWithShape="0">
                    <a:srgbClr val="6E747A">
                      <a:alpha val="43000"/>
                    </a:srgbClr>
                  </a:outerShdw>
                </a:effectLst>
              </a:rPr>
              <a:t>Making Inferences</a:t>
            </a:r>
            <a:endParaRPr lang="en-US" sz="5400" b="0" cap="none" spc="0" dirty="0">
              <a:ln w="0"/>
              <a:solidFill>
                <a:schemeClr val="accent1"/>
              </a:solidFill>
              <a:effectLst>
                <a:outerShdw blurRad="38100" dist="25400" dir="5400000" algn="ctr" rotWithShape="0">
                  <a:srgbClr val="6E747A">
                    <a:alpha val="43000"/>
                  </a:srgbClr>
                </a:outerShdw>
              </a:effectLst>
            </a:endParaRPr>
          </a:p>
        </p:txBody>
      </p:sp>
      <p:pic>
        <p:nvPicPr>
          <p:cNvPr id="3" name="Picture 2"/>
          <p:cNvPicPr>
            <a:picLocks noChangeAspect="1"/>
          </p:cNvPicPr>
          <p:nvPr/>
        </p:nvPicPr>
        <p:blipFill>
          <a:blip r:embed="rId2"/>
          <a:stretch>
            <a:fillRect/>
          </a:stretch>
        </p:blipFill>
        <p:spPr>
          <a:xfrm>
            <a:off x="6220691" y="1530991"/>
            <a:ext cx="5434445" cy="4915702"/>
          </a:xfrm>
          <a:prstGeom prst="rect">
            <a:avLst/>
          </a:prstGeom>
        </p:spPr>
      </p:pic>
      <p:sp>
        <p:nvSpPr>
          <p:cNvPr id="4" name="TextBox 3"/>
          <p:cNvSpPr txBox="1"/>
          <p:nvPr/>
        </p:nvSpPr>
        <p:spPr>
          <a:xfrm>
            <a:off x="346363" y="1530991"/>
            <a:ext cx="4932219" cy="3693319"/>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Inference questions ask you to make reasonable assumptions about what might be true based on evidence and details provided in the text.</a:t>
            </a: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May often use some form of these words:</a:t>
            </a:r>
          </a:p>
          <a:p>
            <a:pPr marL="285750" indent="-285750">
              <a:buClr>
                <a:schemeClr val="accent1"/>
              </a:buCl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Infer</a:t>
            </a:r>
          </a:p>
          <a:p>
            <a:pPr marL="285750" indent="-285750">
              <a:buClr>
                <a:schemeClr val="accent1"/>
              </a:buCl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Gather</a:t>
            </a:r>
          </a:p>
          <a:p>
            <a:pPr marL="285750" indent="-285750">
              <a:buClr>
                <a:schemeClr val="accent1"/>
              </a:buCl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Conclude</a:t>
            </a:r>
          </a:p>
          <a:p>
            <a:pPr marL="285750" indent="-285750">
              <a:buClr>
                <a:schemeClr val="accent1"/>
              </a:buCl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Assume</a:t>
            </a:r>
          </a:p>
          <a:p>
            <a:endParaRPr lang="en-US" dirty="0">
              <a:latin typeface="Times New Roman" panose="02020603050405020304" pitchFamily="18" charset="0"/>
              <a:cs typeface="Times New Roman" panose="02020603050405020304" pitchFamily="18" charset="0"/>
            </a:endParaRPr>
          </a:p>
          <a:p>
            <a:r>
              <a:rPr lang="en-US" b="1" u="sng" dirty="0" smtClean="0">
                <a:latin typeface="Times New Roman" panose="02020603050405020304" pitchFamily="18" charset="0"/>
                <a:cs typeface="Times New Roman" panose="02020603050405020304" pitchFamily="18" charset="0"/>
              </a:rPr>
              <a:t>TIP:</a:t>
            </a:r>
            <a:r>
              <a:rPr lang="en-US" dirty="0" smtClean="0">
                <a:latin typeface="Times New Roman" panose="02020603050405020304" pitchFamily="18" charset="0"/>
                <a:cs typeface="Times New Roman" panose="02020603050405020304" pitchFamily="18" charset="0"/>
              </a:rPr>
              <a:t> If you’ve identified a question as an inference type, you can eliminate answers that are explicitly stated in the text</a:t>
            </a:r>
            <a:endParaRPr lang="en-US" b="1" u="sng" dirty="0">
              <a:latin typeface="Times New Roman" panose="02020603050405020304" pitchFamily="18" charset="0"/>
              <a:cs typeface="Times New Roman" panose="02020603050405020304" pitchFamily="18" charset="0"/>
            </a:endParaRPr>
          </a:p>
        </p:txBody>
      </p:sp>
      <p:sp>
        <p:nvSpPr>
          <p:cNvPr id="6" name="TextBox 5"/>
          <p:cNvSpPr txBox="1"/>
          <p:nvPr/>
        </p:nvSpPr>
        <p:spPr>
          <a:xfrm>
            <a:off x="817418" y="6446693"/>
            <a:ext cx="11374582" cy="307777"/>
          </a:xfrm>
          <a:prstGeom prst="rect">
            <a:avLst/>
          </a:prstGeom>
          <a:noFill/>
        </p:spPr>
        <p:txBody>
          <a:bodyPr wrap="square" rtlCol="0">
            <a:spAutoFit/>
          </a:bodyPr>
          <a:lstStyle/>
          <a:p>
            <a:r>
              <a:rPr lang="en-US" sz="1400" dirty="0" smtClean="0">
                <a:latin typeface="Times New Roman" panose="02020603050405020304" pitchFamily="18" charset="0"/>
                <a:cs typeface="Times New Roman" panose="02020603050405020304" pitchFamily="18" charset="0"/>
              </a:rPr>
              <a:t>Example provided is taken from the Khan Academy Reading Diagnostic Quiz</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4389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Effect transition="in" filter="fade">
                                      <p:cBhvr>
                                        <p:cTn id="25" dur="500"/>
                                        <p:tgtEl>
                                          <p:spTgt spid="4">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4">
                                            <p:txEl>
                                              <p:pRg st="4" end="4"/>
                                            </p:txEl>
                                          </p:spTgt>
                                        </p:tgtEl>
                                        <p:attrNameLst>
                                          <p:attrName>style.visibility</p:attrName>
                                        </p:attrNameLst>
                                      </p:cBhvr>
                                      <p:to>
                                        <p:strVal val="visible"/>
                                      </p:to>
                                    </p:set>
                                    <p:animEffect transition="in" filter="fade">
                                      <p:cBhvr>
                                        <p:cTn id="30" dur="500"/>
                                        <p:tgtEl>
                                          <p:spTgt spid="4">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animEffect transition="in" filter="fade">
                                      <p:cBhvr>
                                        <p:cTn id="35" dur="500"/>
                                        <p:tgtEl>
                                          <p:spTgt spid="4">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4">
                                            <p:txEl>
                                              <p:pRg st="6" end="6"/>
                                            </p:txEl>
                                          </p:spTgt>
                                        </p:tgtEl>
                                        <p:attrNameLst>
                                          <p:attrName>style.visibility</p:attrName>
                                        </p:attrNameLst>
                                      </p:cBhvr>
                                      <p:to>
                                        <p:strVal val="visible"/>
                                      </p:to>
                                    </p:set>
                                    <p:animEffect transition="in" filter="fade">
                                      <p:cBhvr>
                                        <p:cTn id="40" dur="500"/>
                                        <p:tgtEl>
                                          <p:spTgt spid="4">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4">
                                            <p:txEl>
                                              <p:pRg st="8" end="8"/>
                                            </p:txEl>
                                          </p:spTgt>
                                        </p:tgtEl>
                                        <p:attrNameLst>
                                          <p:attrName>style.visibility</p:attrName>
                                        </p:attrNameLst>
                                      </p:cBhvr>
                                      <p:to>
                                        <p:strVal val="visible"/>
                                      </p:to>
                                    </p:set>
                                    <p:anim calcmode="lin" valueType="num">
                                      <p:cBhvr additive="base">
                                        <p:cTn id="4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164" y="2"/>
            <a:ext cx="7759052" cy="888357"/>
          </a:xfrm>
        </p:spPr>
        <p:txBody>
          <a:bodyPr>
            <a:normAutofit/>
          </a:bodyPr>
          <a:lstStyle/>
          <a:p>
            <a:r>
              <a:rPr lang="en-US" dirty="0" smtClean="0"/>
              <a:t>More Math Tips</a:t>
            </a:r>
            <a:endParaRPr lang="en-US" dirty="0"/>
          </a:p>
        </p:txBody>
      </p:sp>
      <p:sp>
        <p:nvSpPr>
          <p:cNvPr id="11" name="TextBox 10"/>
          <p:cNvSpPr txBox="1"/>
          <p:nvPr/>
        </p:nvSpPr>
        <p:spPr>
          <a:xfrm>
            <a:off x="397164" y="811272"/>
            <a:ext cx="7619865" cy="5293757"/>
          </a:xfrm>
          <a:prstGeom prst="rect">
            <a:avLst/>
          </a:prstGeom>
          <a:noFill/>
        </p:spPr>
        <p:txBody>
          <a:bodyPr wrap="square" rtlCol="0">
            <a:spAutoFit/>
          </a:bodyPr>
          <a:lstStyle/>
          <a:p>
            <a:r>
              <a:rPr lang="en-US" sz="1600" b="1" u="sng" dirty="0">
                <a:latin typeface="Times New Roman" panose="02020603050405020304" pitchFamily="18" charset="0"/>
                <a:cs typeface="Times New Roman" panose="02020603050405020304" pitchFamily="18" charset="0"/>
              </a:rPr>
              <a:t>Tip #2</a:t>
            </a:r>
            <a:r>
              <a:rPr lang="en-US" sz="1600" dirty="0">
                <a:latin typeface="Times New Roman" panose="02020603050405020304" pitchFamily="18" charset="0"/>
                <a:cs typeface="Times New Roman" panose="02020603050405020304" pitchFamily="18" charset="0"/>
              </a:rPr>
              <a:t>: Use every tool you can to solve a problem. This might require </a:t>
            </a:r>
            <a:r>
              <a:rPr lang="en-US" sz="1600" b="1" dirty="0">
                <a:latin typeface="Times New Roman" panose="02020603050405020304" pitchFamily="18" charset="0"/>
                <a:cs typeface="Times New Roman" panose="02020603050405020304" pitchFamily="18" charset="0"/>
              </a:rPr>
              <a:t>guesstimating</a:t>
            </a:r>
            <a:r>
              <a:rPr lang="en-US" sz="1600"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substitution</a:t>
            </a:r>
            <a:r>
              <a:rPr lang="en-US" sz="1600" dirty="0">
                <a:latin typeface="Times New Roman" panose="02020603050405020304" pitchFamily="18" charset="0"/>
                <a:cs typeface="Times New Roman" panose="02020603050405020304" pitchFamily="18" charset="0"/>
              </a:rPr>
              <a:t>, and </a:t>
            </a:r>
            <a:r>
              <a:rPr lang="en-US" sz="1600" b="1" dirty="0">
                <a:latin typeface="Times New Roman" panose="02020603050405020304" pitchFamily="18" charset="0"/>
                <a:cs typeface="Times New Roman" panose="02020603050405020304" pitchFamily="18" charset="0"/>
              </a:rPr>
              <a:t>process of elimination</a:t>
            </a:r>
            <a:r>
              <a:rPr lang="en-US" sz="1600" dirty="0">
                <a:latin typeface="Times New Roman" panose="02020603050405020304" pitchFamily="18" charset="0"/>
                <a:cs typeface="Times New Roman" panose="02020603050405020304" pitchFamily="18" charset="0"/>
              </a:rPr>
              <a:t>. </a:t>
            </a:r>
          </a:p>
          <a:p>
            <a:pPr marL="342900" indent="-342900">
              <a:buFont typeface="+mj-lt"/>
              <a:buAutoNum type="arabicPeriod"/>
            </a:pPr>
            <a:endParaRPr lang="en-US" sz="1600" b="1"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en-US" sz="1600" b="1" dirty="0">
                <a:latin typeface="Times New Roman" panose="02020603050405020304" pitchFamily="18" charset="0"/>
                <a:cs typeface="Times New Roman" panose="02020603050405020304" pitchFamily="18" charset="0"/>
              </a:rPr>
              <a:t>Decode: </a:t>
            </a:r>
          </a:p>
          <a:p>
            <a:pPr lvl="1"/>
            <a:r>
              <a:rPr lang="en-US" sz="1600" dirty="0">
                <a:latin typeface="Times New Roman" panose="02020603050405020304" pitchFamily="18" charset="0"/>
                <a:cs typeface="Times New Roman" panose="02020603050405020304" pitchFamily="18" charset="0"/>
              </a:rPr>
              <a:t>“each” means multiply (x)</a:t>
            </a:r>
          </a:p>
          <a:p>
            <a:pPr lvl="1"/>
            <a:r>
              <a:rPr lang="en-US" sz="1600" dirty="0">
                <a:latin typeface="Times New Roman" panose="02020603050405020304" pitchFamily="18" charset="0"/>
                <a:cs typeface="Times New Roman" panose="02020603050405020304" pitchFamily="18" charset="0"/>
              </a:rPr>
              <a:t>“and” means +</a:t>
            </a:r>
          </a:p>
          <a:p>
            <a:pPr lvl="1"/>
            <a:r>
              <a:rPr lang="en-US" sz="1600" dirty="0">
                <a:latin typeface="Times New Roman" panose="02020603050405020304" pitchFamily="18" charset="0"/>
                <a:cs typeface="Times New Roman" panose="02020603050405020304" pitchFamily="18" charset="0"/>
              </a:rPr>
              <a:t>“revenue was” means =</a:t>
            </a:r>
          </a:p>
          <a:p>
            <a:pPr marL="342900" indent="-342900">
              <a:buFont typeface="+mj-lt"/>
              <a:buAutoNum type="arabicPeriod" startAt="2"/>
            </a:pPr>
            <a:r>
              <a:rPr lang="en-US" sz="1600" b="1" dirty="0">
                <a:latin typeface="Times New Roman" panose="02020603050405020304" pitchFamily="18" charset="0"/>
                <a:cs typeface="Times New Roman" panose="02020603050405020304" pitchFamily="18" charset="0"/>
              </a:rPr>
              <a:t>Rewrite: </a:t>
            </a:r>
          </a:p>
          <a:p>
            <a:pPr lvl="1"/>
            <a:r>
              <a:rPr lang="en-US" sz="1600" dirty="0">
                <a:latin typeface="Times New Roman" panose="02020603050405020304" pitchFamily="18" charset="0"/>
                <a:cs typeface="Times New Roman" panose="02020603050405020304" pitchFamily="18" charset="0"/>
              </a:rPr>
              <a:t>6.5 (S) + 2 (D)= $836.50</a:t>
            </a:r>
          </a:p>
          <a:p>
            <a:endParaRPr lang="en-US" sz="1600" dirty="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startAt="3"/>
            </a:pPr>
            <a:r>
              <a:rPr lang="en-US" sz="1600" b="1" dirty="0">
                <a:latin typeface="Times New Roman" panose="02020603050405020304" pitchFamily="18" charset="0"/>
                <a:cs typeface="Times New Roman" panose="02020603050405020304" pitchFamily="18" charset="0"/>
              </a:rPr>
              <a:t>Estimate</a:t>
            </a:r>
            <a:r>
              <a:rPr lang="en-US" sz="1600" dirty="0">
                <a:latin typeface="Times New Roman" panose="02020603050405020304" pitchFamily="18" charset="0"/>
                <a:cs typeface="Times New Roman" panose="02020603050405020304" pitchFamily="18" charset="0"/>
              </a:rPr>
              <a:t> the number of salads. I recommend an easy number like 100.</a:t>
            </a:r>
          </a:p>
          <a:p>
            <a:pPr lvl="1"/>
            <a:r>
              <a:rPr lang="en-US" sz="1600" dirty="0">
                <a:latin typeface="Times New Roman" panose="02020603050405020304" pitchFamily="18" charset="0"/>
                <a:cs typeface="Times New Roman" panose="02020603050405020304" pitchFamily="18" charset="0"/>
              </a:rPr>
              <a:t>100. 6.5(100) + 2(100) = $850 </a:t>
            </a:r>
            <a:r>
              <a:rPr lang="en-US" sz="1600" dirty="0">
                <a:latin typeface="Times New Roman" panose="02020603050405020304" pitchFamily="18" charset="0"/>
                <a:cs typeface="Times New Roman" panose="02020603050405020304" pitchFamily="18" charset="0"/>
                <a:sym typeface="Wingdings" panose="05000000000000000000" pitchFamily="2" charset="2"/>
              </a:rPr>
              <a:t> too much.  </a:t>
            </a:r>
          </a:p>
          <a:p>
            <a:pPr lvl="1"/>
            <a:endParaRPr lang="en-US" sz="1600"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mj-lt"/>
              <a:buAutoNum type="arabicPeriod" startAt="3"/>
            </a:pPr>
            <a:r>
              <a:rPr lang="en-US" sz="1600" b="1" dirty="0">
                <a:latin typeface="Times New Roman" panose="02020603050405020304" pitchFamily="18" charset="0"/>
                <a:cs typeface="Times New Roman" panose="02020603050405020304" pitchFamily="18" charset="0"/>
                <a:sym typeface="Wingdings" panose="05000000000000000000" pitchFamily="2" charset="2"/>
              </a:rPr>
              <a:t>Eliminate:</a:t>
            </a:r>
            <a:r>
              <a:rPr lang="en-US" sz="1600" dirty="0">
                <a:latin typeface="Times New Roman" panose="02020603050405020304" pitchFamily="18" charset="0"/>
                <a:cs typeface="Times New Roman" panose="02020603050405020304" pitchFamily="18" charset="0"/>
                <a:sym typeface="Wingdings" panose="05000000000000000000" pitchFamily="2" charset="2"/>
              </a:rPr>
              <a:t> If you know that 100 salads was just a bit too much, which answer makes the most sense?</a:t>
            </a:r>
          </a:p>
          <a:p>
            <a:pPr marL="342900" indent="-342900">
              <a:buFont typeface="+mj-lt"/>
              <a:buAutoNum type="arabicPeriod" startAt="3"/>
            </a:pPr>
            <a:endParaRPr lang="en-US" sz="1600"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mj-lt"/>
              <a:buAutoNum type="arabicPeriod" startAt="3"/>
            </a:pPr>
            <a:r>
              <a:rPr lang="en-US" sz="1600" dirty="0">
                <a:latin typeface="Times New Roman" panose="02020603050405020304" pitchFamily="18" charset="0"/>
                <a:cs typeface="Times New Roman" panose="02020603050405020304" pitchFamily="18" charset="0"/>
                <a:sym typeface="Wingdings" panose="05000000000000000000" pitchFamily="2" charset="2"/>
              </a:rPr>
              <a:t>Check: Substitute your answer into your rewritten equation</a:t>
            </a:r>
          </a:p>
          <a:p>
            <a:r>
              <a:rPr lang="en-US" sz="1600" dirty="0">
                <a:latin typeface="Times New Roman" panose="02020603050405020304" pitchFamily="18" charset="0"/>
                <a:cs typeface="Times New Roman" panose="02020603050405020304" pitchFamily="18" charset="0"/>
                <a:sym typeface="Wingdings" panose="05000000000000000000" pitchFamily="2" charset="2"/>
              </a:rPr>
              <a:t>	6.5(93) + 2(116) = $836.50</a:t>
            </a:r>
            <a:endParaRPr lang="en-US" sz="1600" dirty="0">
              <a:latin typeface="Times New Roman" panose="02020603050405020304" pitchFamily="18" charset="0"/>
              <a:cs typeface="Times New Roman" panose="02020603050405020304" pitchFamily="18" charset="0"/>
            </a:endParaRPr>
          </a:p>
          <a:p>
            <a:pPr lvl="1"/>
            <a:endParaRPr lang="en-US" dirty="0">
              <a:latin typeface="Times New Roman" panose="02020603050405020304" pitchFamily="18" charset="0"/>
              <a:cs typeface="Times New Roman" panose="02020603050405020304" pitchFamily="18" charset="0"/>
            </a:endParaRPr>
          </a:p>
        </p:txBody>
      </p:sp>
      <p:sp>
        <p:nvSpPr>
          <p:cNvPr id="14" name="Rectangle 13"/>
          <p:cNvSpPr/>
          <p:nvPr/>
        </p:nvSpPr>
        <p:spPr>
          <a:xfrm>
            <a:off x="4276690" y="1304263"/>
            <a:ext cx="4211783" cy="2262909"/>
          </a:xfrm>
          <a:prstGeom prst="rect">
            <a:avLst/>
          </a:prstGeom>
        </p:spPr>
        <p:style>
          <a:lnRef idx="2">
            <a:schemeClr val="dk1"/>
          </a:lnRef>
          <a:fillRef idx="1">
            <a:schemeClr val="lt1"/>
          </a:fillRef>
          <a:effectRef idx="0">
            <a:schemeClr val="dk1"/>
          </a:effectRef>
          <a:fontRef idx="minor">
            <a:schemeClr val="dk1"/>
          </a:fontRef>
        </p:style>
        <p:txBody>
          <a:bodyPr rtlCol="0" anchor="t" anchorCtr="0"/>
          <a:lstStyle/>
          <a:p>
            <a:r>
              <a:rPr lang="en-US" sz="1600" dirty="0">
                <a:latin typeface="Times New Roman" panose="02020603050405020304" pitchFamily="18" charset="0"/>
                <a:cs typeface="Times New Roman" panose="02020603050405020304" pitchFamily="18" charset="0"/>
              </a:rPr>
              <a:t>A food truck sells salads for $6.50 </a:t>
            </a:r>
            <a:r>
              <a:rPr lang="en-US" sz="1600" b="1" u="sng" dirty="0">
                <a:solidFill>
                  <a:schemeClr val="accent4">
                    <a:lumMod val="75000"/>
                  </a:schemeClr>
                </a:solidFill>
                <a:latin typeface="Times New Roman" panose="02020603050405020304" pitchFamily="18" charset="0"/>
                <a:cs typeface="Times New Roman" panose="02020603050405020304" pitchFamily="18" charset="0"/>
              </a:rPr>
              <a:t>each</a:t>
            </a:r>
            <a:r>
              <a:rPr lang="en-US" sz="1600" b="1" dirty="0">
                <a:solidFill>
                  <a:schemeClr val="accent4">
                    <a:lumMod val="75000"/>
                  </a:schemeClr>
                </a:solidFill>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and drinks for $2.00 </a:t>
            </a:r>
            <a:r>
              <a:rPr lang="en-US" sz="1600" b="1" u="sng" dirty="0">
                <a:solidFill>
                  <a:schemeClr val="accent4">
                    <a:lumMod val="75000"/>
                  </a:schemeClr>
                </a:solidFill>
                <a:latin typeface="Times New Roman" panose="02020603050405020304" pitchFamily="18" charset="0"/>
                <a:cs typeface="Times New Roman" panose="02020603050405020304" pitchFamily="18" charset="0"/>
              </a:rPr>
              <a:t>each</a:t>
            </a:r>
            <a:r>
              <a:rPr lang="en-US" sz="1600" dirty="0">
                <a:latin typeface="Times New Roman" panose="02020603050405020304" pitchFamily="18" charset="0"/>
                <a:cs typeface="Times New Roman" panose="02020603050405020304" pitchFamily="18" charset="0"/>
              </a:rPr>
              <a:t>. The food truck’s </a:t>
            </a:r>
            <a:r>
              <a:rPr lang="en-US" sz="1600" b="1" u="sng" dirty="0">
                <a:solidFill>
                  <a:srgbClr val="FF0000"/>
                </a:solidFill>
                <a:latin typeface="Times New Roman" panose="02020603050405020304" pitchFamily="18" charset="0"/>
                <a:cs typeface="Times New Roman" panose="02020603050405020304" pitchFamily="18" charset="0"/>
              </a:rPr>
              <a:t>revenue</a:t>
            </a:r>
            <a:r>
              <a:rPr lang="en-US" sz="1600" dirty="0">
                <a:latin typeface="Times New Roman" panose="02020603050405020304" pitchFamily="18" charset="0"/>
                <a:cs typeface="Times New Roman" panose="02020603050405020304" pitchFamily="18" charset="0"/>
              </a:rPr>
              <a:t> from selling a total of 209 salads </a:t>
            </a:r>
            <a:r>
              <a:rPr lang="en-US" sz="1600" b="1" u="sng" dirty="0">
                <a:solidFill>
                  <a:schemeClr val="tx1"/>
                </a:solidFill>
                <a:latin typeface="Times New Roman" panose="02020603050405020304" pitchFamily="18" charset="0"/>
                <a:cs typeface="Times New Roman" panose="02020603050405020304" pitchFamily="18" charset="0"/>
              </a:rPr>
              <a:t>and</a:t>
            </a:r>
            <a:r>
              <a:rPr lang="en-US" sz="1600" dirty="0">
                <a:latin typeface="Times New Roman" panose="02020603050405020304" pitchFamily="18" charset="0"/>
                <a:cs typeface="Times New Roman" panose="02020603050405020304" pitchFamily="18" charset="0"/>
              </a:rPr>
              <a:t> drinks in one day</a:t>
            </a:r>
            <a:r>
              <a:rPr lang="en-US" sz="1600" b="1" dirty="0">
                <a:solidFill>
                  <a:srgbClr val="FF0000"/>
                </a:solidFill>
                <a:latin typeface="Times New Roman" panose="02020603050405020304" pitchFamily="18" charset="0"/>
                <a:cs typeface="Times New Roman" panose="02020603050405020304" pitchFamily="18" charset="0"/>
              </a:rPr>
              <a:t> </a:t>
            </a:r>
            <a:r>
              <a:rPr lang="en-US" sz="1600" b="1" u="sng" dirty="0">
                <a:solidFill>
                  <a:srgbClr val="FF0000"/>
                </a:solidFill>
                <a:latin typeface="Times New Roman" panose="02020603050405020304" pitchFamily="18" charset="0"/>
                <a:cs typeface="Times New Roman" panose="02020603050405020304" pitchFamily="18" charset="0"/>
              </a:rPr>
              <a:t>was</a:t>
            </a:r>
            <a:r>
              <a:rPr lang="en-US" sz="1600" b="1" dirty="0">
                <a:solidFill>
                  <a:srgbClr val="FF0000"/>
                </a:solidFill>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$836.50. How many salads were sold that day?</a:t>
            </a:r>
          </a:p>
          <a:p>
            <a:pPr marL="342900" indent="-342900">
              <a:buAutoNum type="alphaUcParenR"/>
            </a:pPr>
            <a:r>
              <a:rPr lang="en-US" sz="1600" dirty="0">
                <a:latin typeface="Times New Roman" panose="02020603050405020304" pitchFamily="18" charset="0"/>
                <a:cs typeface="Times New Roman" panose="02020603050405020304" pitchFamily="18" charset="0"/>
              </a:rPr>
              <a:t>77</a:t>
            </a:r>
          </a:p>
          <a:p>
            <a:pPr marL="342900" indent="-342900">
              <a:buAutoNum type="alphaUcParenR"/>
            </a:pPr>
            <a:r>
              <a:rPr lang="en-US" sz="1600" dirty="0">
                <a:latin typeface="Times New Roman" panose="02020603050405020304" pitchFamily="18" charset="0"/>
                <a:cs typeface="Times New Roman" panose="02020603050405020304" pitchFamily="18" charset="0"/>
              </a:rPr>
              <a:t>93</a:t>
            </a:r>
          </a:p>
          <a:p>
            <a:pPr marL="342900" indent="-342900">
              <a:buAutoNum type="alphaUcParenR"/>
            </a:pPr>
            <a:r>
              <a:rPr lang="en-US" sz="1600" dirty="0">
                <a:latin typeface="Times New Roman" panose="02020603050405020304" pitchFamily="18" charset="0"/>
                <a:cs typeface="Times New Roman" panose="02020603050405020304" pitchFamily="18" charset="0"/>
              </a:rPr>
              <a:t>99</a:t>
            </a:r>
          </a:p>
          <a:p>
            <a:pPr marL="342900" indent="-342900">
              <a:buAutoNum type="alphaUcParenR"/>
            </a:pPr>
            <a:r>
              <a:rPr lang="en-US" sz="1600" dirty="0">
                <a:latin typeface="Times New Roman" panose="02020603050405020304" pitchFamily="18" charset="0"/>
                <a:cs typeface="Times New Roman" panose="02020603050405020304" pitchFamily="18" charset="0"/>
              </a:rPr>
              <a:t>105</a:t>
            </a:r>
          </a:p>
        </p:txBody>
      </p:sp>
      <p:pic>
        <p:nvPicPr>
          <p:cNvPr id="15" name="Picture 14"/>
          <p:cNvPicPr>
            <a:picLocks noChangeAspect="1"/>
          </p:cNvPicPr>
          <p:nvPr/>
        </p:nvPicPr>
        <p:blipFill>
          <a:blip r:embed="rId2"/>
          <a:stretch>
            <a:fillRect/>
          </a:stretch>
        </p:blipFill>
        <p:spPr>
          <a:xfrm>
            <a:off x="114985" y="5980547"/>
            <a:ext cx="817887" cy="877453"/>
          </a:xfrm>
          <a:prstGeom prst="rect">
            <a:avLst/>
          </a:prstGeom>
        </p:spPr>
      </p:pic>
      <p:sp>
        <p:nvSpPr>
          <p:cNvPr id="3" name="Rectangle 2"/>
          <p:cNvSpPr/>
          <p:nvPr/>
        </p:nvSpPr>
        <p:spPr>
          <a:xfrm>
            <a:off x="5638800" y="6245987"/>
            <a:ext cx="6096000" cy="461665"/>
          </a:xfrm>
          <a:prstGeom prst="rect">
            <a:avLst/>
          </a:prstGeom>
        </p:spPr>
        <p:txBody>
          <a:bodyPr wrap="square">
            <a:spAutoFit/>
          </a:bodyPr>
          <a:lstStyle/>
          <a:p>
            <a:r>
              <a:rPr lang="en-US" sz="1200" dirty="0">
                <a:latin typeface="Times New Roman" panose="02020603050405020304" pitchFamily="18" charset="0"/>
                <a:cs typeface="Times New Roman" panose="02020603050405020304" pitchFamily="18" charset="0"/>
              </a:rPr>
              <a:t>Excerpt from Practice Test 1.- pg49. Available at </a:t>
            </a:r>
            <a:r>
              <a:rPr lang="en-US" sz="1200" dirty="0">
                <a:latin typeface="Times New Roman" panose="02020603050405020304" pitchFamily="18" charset="0"/>
                <a:cs typeface="Times New Roman" panose="02020603050405020304" pitchFamily="18" charset="0"/>
                <a:hlinkClick r:id="rId3"/>
              </a:rPr>
              <a:t>https://collegereadiness.collegeboard.org/sat/practice/full-length-practice-tests</a:t>
            </a:r>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4737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80">
                                          <p:stCondLst>
                                            <p:cond delay="0"/>
                                          </p:stCondLst>
                                        </p:cTn>
                                        <p:tgtEl>
                                          <p:spTgt spid="14"/>
                                        </p:tgtEl>
                                      </p:cBhvr>
                                    </p:animEffect>
                                    <p:anim calcmode="lin" valueType="num">
                                      <p:cBhvr>
                                        <p:cTn id="8"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3" dur="26">
                                          <p:stCondLst>
                                            <p:cond delay="650"/>
                                          </p:stCondLst>
                                        </p:cTn>
                                        <p:tgtEl>
                                          <p:spTgt spid="14"/>
                                        </p:tgtEl>
                                      </p:cBhvr>
                                      <p:to x="100000" y="60000"/>
                                    </p:animScale>
                                    <p:animScale>
                                      <p:cBhvr>
                                        <p:cTn id="14" dur="166" decel="50000">
                                          <p:stCondLst>
                                            <p:cond delay="676"/>
                                          </p:stCondLst>
                                        </p:cTn>
                                        <p:tgtEl>
                                          <p:spTgt spid="14"/>
                                        </p:tgtEl>
                                      </p:cBhvr>
                                      <p:to x="100000" y="100000"/>
                                    </p:animScale>
                                    <p:animScale>
                                      <p:cBhvr>
                                        <p:cTn id="15" dur="26">
                                          <p:stCondLst>
                                            <p:cond delay="1312"/>
                                          </p:stCondLst>
                                        </p:cTn>
                                        <p:tgtEl>
                                          <p:spTgt spid="14"/>
                                        </p:tgtEl>
                                      </p:cBhvr>
                                      <p:to x="100000" y="80000"/>
                                    </p:animScale>
                                    <p:animScale>
                                      <p:cBhvr>
                                        <p:cTn id="16" dur="166" decel="50000">
                                          <p:stCondLst>
                                            <p:cond delay="1338"/>
                                          </p:stCondLst>
                                        </p:cTn>
                                        <p:tgtEl>
                                          <p:spTgt spid="14"/>
                                        </p:tgtEl>
                                      </p:cBhvr>
                                      <p:to x="100000" y="100000"/>
                                    </p:animScale>
                                    <p:animScale>
                                      <p:cBhvr>
                                        <p:cTn id="17" dur="26">
                                          <p:stCondLst>
                                            <p:cond delay="1642"/>
                                          </p:stCondLst>
                                        </p:cTn>
                                        <p:tgtEl>
                                          <p:spTgt spid="14"/>
                                        </p:tgtEl>
                                      </p:cBhvr>
                                      <p:to x="100000" y="90000"/>
                                    </p:animScale>
                                    <p:animScale>
                                      <p:cBhvr>
                                        <p:cTn id="18" dur="166" decel="50000">
                                          <p:stCondLst>
                                            <p:cond delay="1668"/>
                                          </p:stCondLst>
                                        </p:cTn>
                                        <p:tgtEl>
                                          <p:spTgt spid="14"/>
                                        </p:tgtEl>
                                      </p:cBhvr>
                                      <p:to x="100000" y="100000"/>
                                    </p:animScale>
                                    <p:animScale>
                                      <p:cBhvr>
                                        <p:cTn id="19" dur="26">
                                          <p:stCondLst>
                                            <p:cond delay="1808"/>
                                          </p:stCondLst>
                                        </p:cTn>
                                        <p:tgtEl>
                                          <p:spTgt spid="14"/>
                                        </p:tgtEl>
                                      </p:cBhvr>
                                      <p:to x="100000" y="95000"/>
                                    </p:animScale>
                                    <p:animScale>
                                      <p:cBhvr>
                                        <p:cTn id="20" dur="166" decel="50000">
                                          <p:stCondLst>
                                            <p:cond delay="1834"/>
                                          </p:stCondLst>
                                        </p:cTn>
                                        <p:tgtEl>
                                          <p:spTgt spid="1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11">
                                            <p:txEl>
                                              <p:pRg st="2" end="2"/>
                                            </p:txEl>
                                          </p:spTgt>
                                        </p:tgtEl>
                                        <p:attrNameLst>
                                          <p:attrName>style.visibility</p:attrName>
                                        </p:attrNameLst>
                                      </p:cBhvr>
                                      <p:to>
                                        <p:strVal val="visible"/>
                                      </p:to>
                                    </p:set>
                                    <p:animEffect transition="in" filter="fade">
                                      <p:cBhvr>
                                        <p:cTn id="25" dur="1000"/>
                                        <p:tgtEl>
                                          <p:spTgt spid="11">
                                            <p:txEl>
                                              <p:pRg st="2" end="2"/>
                                            </p:txEl>
                                          </p:spTgt>
                                        </p:tgtEl>
                                      </p:cBhvr>
                                    </p:animEffect>
                                    <p:anim calcmode="lin" valueType="num">
                                      <p:cBhvr>
                                        <p:cTn id="26"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11">
                                            <p:txEl>
                                              <p:pRg st="2" end="2"/>
                                            </p:txEl>
                                          </p:spTgt>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11">
                                            <p:txEl>
                                              <p:pRg st="3" end="3"/>
                                            </p:txEl>
                                          </p:spTgt>
                                        </p:tgtEl>
                                        <p:attrNameLst>
                                          <p:attrName>style.visibility</p:attrName>
                                        </p:attrNameLst>
                                      </p:cBhvr>
                                      <p:to>
                                        <p:strVal val="visible"/>
                                      </p:to>
                                    </p:set>
                                    <p:animEffect transition="in" filter="fade">
                                      <p:cBhvr>
                                        <p:cTn id="30" dur="1000"/>
                                        <p:tgtEl>
                                          <p:spTgt spid="11">
                                            <p:txEl>
                                              <p:pRg st="3" end="3"/>
                                            </p:txEl>
                                          </p:spTgt>
                                        </p:tgtEl>
                                      </p:cBhvr>
                                    </p:animEffect>
                                    <p:anim calcmode="lin" valueType="num">
                                      <p:cBhvr>
                                        <p:cTn id="31"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11">
                                            <p:txEl>
                                              <p:pRg st="3" end="3"/>
                                            </p:txEl>
                                          </p:spTgt>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11">
                                            <p:txEl>
                                              <p:pRg st="4" end="4"/>
                                            </p:txEl>
                                          </p:spTgt>
                                        </p:tgtEl>
                                        <p:attrNameLst>
                                          <p:attrName>style.visibility</p:attrName>
                                        </p:attrNameLst>
                                      </p:cBhvr>
                                      <p:to>
                                        <p:strVal val="visible"/>
                                      </p:to>
                                    </p:set>
                                    <p:animEffect transition="in" filter="fade">
                                      <p:cBhvr>
                                        <p:cTn id="35" dur="1000"/>
                                        <p:tgtEl>
                                          <p:spTgt spid="11">
                                            <p:txEl>
                                              <p:pRg st="4" end="4"/>
                                            </p:txEl>
                                          </p:spTgt>
                                        </p:tgtEl>
                                      </p:cBhvr>
                                    </p:animEffect>
                                    <p:anim calcmode="lin" valueType="num">
                                      <p:cBhvr>
                                        <p:cTn id="36" dur="10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1">
                                            <p:txEl>
                                              <p:pRg st="4" end="4"/>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11">
                                            <p:txEl>
                                              <p:pRg st="5" end="5"/>
                                            </p:txEl>
                                          </p:spTgt>
                                        </p:tgtEl>
                                        <p:attrNameLst>
                                          <p:attrName>style.visibility</p:attrName>
                                        </p:attrNameLst>
                                      </p:cBhvr>
                                      <p:to>
                                        <p:strVal val="visible"/>
                                      </p:to>
                                    </p:set>
                                    <p:animEffect transition="in" filter="fade">
                                      <p:cBhvr>
                                        <p:cTn id="40" dur="1000"/>
                                        <p:tgtEl>
                                          <p:spTgt spid="11">
                                            <p:txEl>
                                              <p:pRg st="5" end="5"/>
                                            </p:txEl>
                                          </p:spTgt>
                                        </p:tgtEl>
                                      </p:cBhvr>
                                    </p:animEffect>
                                    <p:anim calcmode="lin" valueType="num">
                                      <p:cBhvr>
                                        <p:cTn id="41" dur="1000" fill="hold"/>
                                        <p:tgtEl>
                                          <p:spTgt spid="11">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1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11">
                                            <p:txEl>
                                              <p:pRg st="6" end="6"/>
                                            </p:txEl>
                                          </p:spTgt>
                                        </p:tgtEl>
                                        <p:attrNameLst>
                                          <p:attrName>style.visibility</p:attrName>
                                        </p:attrNameLst>
                                      </p:cBhvr>
                                      <p:to>
                                        <p:strVal val="visible"/>
                                      </p:to>
                                    </p:set>
                                    <p:animEffect transition="in" filter="fade">
                                      <p:cBhvr>
                                        <p:cTn id="47" dur="1000"/>
                                        <p:tgtEl>
                                          <p:spTgt spid="11">
                                            <p:txEl>
                                              <p:pRg st="6" end="6"/>
                                            </p:txEl>
                                          </p:spTgt>
                                        </p:tgtEl>
                                      </p:cBhvr>
                                    </p:animEffect>
                                    <p:anim calcmode="lin" valueType="num">
                                      <p:cBhvr>
                                        <p:cTn id="48" dur="1000" fill="hold"/>
                                        <p:tgtEl>
                                          <p:spTgt spid="11">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11">
                                            <p:txEl>
                                              <p:pRg st="6" end="6"/>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11">
                                            <p:txEl>
                                              <p:pRg st="7" end="7"/>
                                            </p:txEl>
                                          </p:spTgt>
                                        </p:tgtEl>
                                        <p:attrNameLst>
                                          <p:attrName>style.visibility</p:attrName>
                                        </p:attrNameLst>
                                      </p:cBhvr>
                                      <p:to>
                                        <p:strVal val="visible"/>
                                      </p:to>
                                    </p:set>
                                    <p:animEffect transition="in" filter="fade">
                                      <p:cBhvr>
                                        <p:cTn id="52" dur="1000"/>
                                        <p:tgtEl>
                                          <p:spTgt spid="11">
                                            <p:txEl>
                                              <p:pRg st="7" end="7"/>
                                            </p:txEl>
                                          </p:spTgt>
                                        </p:tgtEl>
                                      </p:cBhvr>
                                    </p:animEffect>
                                    <p:anim calcmode="lin" valueType="num">
                                      <p:cBhvr>
                                        <p:cTn id="53" dur="1000" fill="hold"/>
                                        <p:tgtEl>
                                          <p:spTgt spid="11">
                                            <p:txEl>
                                              <p:pRg st="7" end="7"/>
                                            </p:txEl>
                                          </p:spTgt>
                                        </p:tgtEl>
                                        <p:attrNameLst>
                                          <p:attrName>ppt_x</p:attrName>
                                        </p:attrNameLst>
                                      </p:cBhvr>
                                      <p:tavLst>
                                        <p:tav tm="0">
                                          <p:val>
                                            <p:strVal val="#ppt_x"/>
                                          </p:val>
                                        </p:tav>
                                        <p:tav tm="100000">
                                          <p:val>
                                            <p:strVal val="#ppt_x"/>
                                          </p:val>
                                        </p:tav>
                                      </p:tavLst>
                                    </p:anim>
                                    <p:anim calcmode="lin" valueType="num">
                                      <p:cBhvr>
                                        <p:cTn id="54" dur="1000" fill="hold"/>
                                        <p:tgtEl>
                                          <p:spTgt spid="11">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nodeType="clickEffect">
                                  <p:stCondLst>
                                    <p:cond delay="0"/>
                                  </p:stCondLst>
                                  <p:childTnLst>
                                    <p:set>
                                      <p:cBhvr>
                                        <p:cTn id="58" dur="1" fill="hold">
                                          <p:stCondLst>
                                            <p:cond delay="0"/>
                                          </p:stCondLst>
                                        </p:cTn>
                                        <p:tgtEl>
                                          <p:spTgt spid="11">
                                            <p:txEl>
                                              <p:pRg st="11" end="11"/>
                                            </p:txEl>
                                          </p:spTgt>
                                        </p:tgtEl>
                                        <p:attrNameLst>
                                          <p:attrName>style.visibility</p:attrName>
                                        </p:attrNameLst>
                                      </p:cBhvr>
                                      <p:to>
                                        <p:strVal val="visible"/>
                                      </p:to>
                                    </p:set>
                                    <p:animEffect transition="in" filter="fade">
                                      <p:cBhvr>
                                        <p:cTn id="59" dur="1000"/>
                                        <p:tgtEl>
                                          <p:spTgt spid="11">
                                            <p:txEl>
                                              <p:pRg st="11" end="11"/>
                                            </p:txEl>
                                          </p:spTgt>
                                        </p:tgtEl>
                                      </p:cBhvr>
                                    </p:animEffect>
                                    <p:anim calcmode="lin" valueType="num">
                                      <p:cBhvr>
                                        <p:cTn id="60" dur="1000" fill="hold"/>
                                        <p:tgtEl>
                                          <p:spTgt spid="11">
                                            <p:txEl>
                                              <p:pRg st="11" end="11"/>
                                            </p:txEl>
                                          </p:spTgt>
                                        </p:tgtEl>
                                        <p:attrNameLst>
                                          <p:attrName>ppt_x</p:attrName>
                                        </p:attrNameLst>
                                      </p:cBhvr>
                                      <p:tavLst>
                                        <p:tav tm="0">
                                          <p:val>
                                            <p:strVal val="#ppt_x"/>
                                          </p:val>
                                        </p:tav>
                                        <p:tav tm="100000">
                                          <p:val>
                                            <p:strVal val="#ppt_x"/>
                                          </p:val>
                                        </p:tav>
                                      </p:tavLst>
                                    </p:anim>
                                    <p:anim calcmode="lin" valueType="num">
                                      <p:cBhvr>
                                        <p:cTn id="61" dur="1000" fill="hold"/>
                                        <p:tgtEl>
                                          <p:spTgt spid="11">
                                            <p:txEl>
                                              <p:pRg st="11" end="11"/>
                                            </p:txEl>
                                          </p:spTgt>
                                        </p:tgtEl>
                                        <p:attrNameLst>
                                          <p:attrName>ppt_y</p:attrName>
                                        </p:attrNameLst>
                                      </p:cBhvr>
                                      <p:tavLst>
                                        <p:tav tm="0">
                                          <p:val>
                                            <p:strVal val="#ppt_y+.1"/>
                                          </p:val>
                                        </p:tav>
                                        <p:tav tm="100000">
                                          <p:val>
                                            <p:strVal val="#ppt_y"/>
                                          </p:val>
                                        </p:tav>
                                      </p:tavLst>
                                    </p:anim>
                                  </p:childTnLst>
                                </p:cTn>
                              </p:par>
                              <p:par>
                                <p:cTn id="62" presetID="42" presetClass="entr" presetSubtype="0" fill="hold" nodeType="withEffect">
                                  <p:stCondLst>
                                    <p:cond delay="0"/>
                                  </p:stCondLst>
                                  <p:childTnLst>
                                    <p:set>
                                      <p:cBhvr>
                                        <p:cTn id="63" dur="1" fill="hold">
                                          <p:stCondLst>
                                            <p:cond delay="0"/>
                                          </p:stCondLst>
                                        </p:cTn>
                                        <p:tgtEl>
                                          <p:spTgt spid="11">
                                            <p:txEl>
                                              <p:pRg st="12" end="12"/>
                                            </p:txEl>
                                          </p:spTgt>
                                        </p:tgtEl>
                                        <p:attrNameLst>
                                          <p:attrName>style.visibility</p:attrName>
                                        </p:attrNameLst>
                                      </p:cBhvr>
                                      <p:to>
                                        <p:strVal val="visible"/>
                                      </p:to>
                                    </p:set>
                                    <p:animEffect transition="in" filter="fade">
                                      <p:cBhvr>
                                        <p:cTn id="64" dur="1000"/>
                                        <p:tgtEl>
                                          <p:spTgt spid="11">
                                            <p:txEl>
                                              <p:pRg st="12" end="12"/>
                                            </p:txEl>
                                          </p:spTgt>
                                        </p:tgtEl>
                                      </p:cBhvr>
                                    </p:animEffect>
                                    <p:anim calcmode="lin" valueType="num">
                                      <p:cBhvr>
                                        <p:cTn id="65" dur="1000" fill="hold"/>
                                        <p:tgtEl>
                                          <p:spTgt spid="11">
                                            <p:txEl>
                                              <p:pRg st="12" end="12"/>
                                            </p:txEl>
                                          </p:spTgt>
                                        </p:tgtEl>
                                        <p:attrNameLst>
                                          <p:attrName>ppt_x</p:attrName>
                                        </p:attrNameLst>
                                      </p:cBhvr>
                                      <p:tavLst>
                                        <p:tav tm="0">
                                          <p:val>
                                            <p:strVal val="#ppt_x"/>
                                          </p:val>
                                        </p:tav>
                                        <p:tav tm="100000">
                                          <p:val>
                                            <p:strVal val="#ppt_x"/>
                                          </p:val>
                                        </p:tav>
                                      </p:tavLst>
                                    </p:anim>
                                    <p:anim calcmode="lin" valueType="num">
                                      <p:cBhvr>
                                        <p:cTn id="66" dur="1000" fill="hold"/>
                                        <p:tgtEl>
                                          <p:spTgt spid="11">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nodeType="clickEffect">
                                  <p:stCondLst>
                                    <p:cond delay="0"/>
                                  </p:stCondLst>
                                  <p:childTnLst>
                                    <p:set>
                                      <p:cBhvr>
                                        <p:cTn id="70" dur="1" fill="hold">
                                          <p:stCondLst>
                                            <p:cond delay="0"/>
                                          </p:stCondLst>
                                        </p:cTn>
                                        <p:tgtEl>
                                          <p:spTgt spid="11">
                                            <p:txEl>
                                              <p:pRg st="14" end="14"/>
                                            </p:txEl>
                                          </p:spTgt>
                                        </p:tgtEl>
                                        <p:attrNameLst>
                                          <p:attrName>style.visibility</p:attrName>
                                        </p:attrNameLst>
                                      </p:cBhvr>
                                      <p:to>
                                        <p:strVal val="visible"/>
                                      </p:to>
                                    </p:set>
                                    <p:animEffect transition="in" filter="fade">
                                      <p:cBhvr>
                                        <p:cTn id="71" dur="1000"/>
                                        <p:tgtEl>
                                          <p:spTgt spid="11">
                                            <p:txEl>
                                              <p:pRg st="14" end="14"/>
                                            </p:txEl>
                                          </p:spTgt>
                                        </p:tgtEl>
                                      </p:cBhvr>
                                    </p:animEffect>
                                    <p:anim calcmode="lin" valueType="num">
                                      <p:cBhvr>
                                        <p:cTn id="72" dur="1000" fill="hold"/>
                                        <p:tgtEl>
                                          <p:spTgt spid="11">
                                            <p:txEl>
                                              <p:pRg st="14" end="14"/>
                                            </p:txEl>
                                          </p:spTgt>
                                        </p:tgtEl>
                                        <p:attrNameLst>
                                          <p:attrName>ppt_x</p:attrName>
                                        </p:attrNameLst>
                                      </p:cBhvr>
                                      <p:tavLst>
                                        <p:tav tm="0">
                                          <p:val>
                                            <p:strVal val="#ppt_x"/>
                                          </p:val>
                                        </p:tav>
                                        <p:tav tm="100000">
                                          <p:val>
                                            <p:strVal val="#ppt_x"/>
                                          </p:val>
                                        </p:tav>
                                      </p:tavLst>
                                    </p:anim>
                                    <p:anim calcmode="lin" valueType="num">
                                      <p:cBhvr>
                                        <p:cTn id="73" dur="1000" fill="hold"/>
                                        <p:tgtEl>
                                          <p:spTgt spid="11">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42" presetClass="entr" presetSubtype="0" fill="hold" nodeType="clickEffect">
                                  <p:stCondLst>
                                    <p:cond delay="0"/>
                                  </p:stCondLst>
                                  <p:childTnLst>
                                    <p:set>
                                      <p:cBhvr>
                                        <p:cTn id="77" dur="1" fill="hold">
                                          <p:stCondLst>
                                            <p:cond delay="0"/>
                                          </p:stCondLst>
                                        </p:cTn>
                                        <p:tgtEl>
                                          <p:spTgt spid="11">
                                            <p:txEl>
                                              <p:pRg st="16" end="16"/>
                                            </p:txEl>
                                          </p:spTgt>
                                        </p:tgtEl>
                                        <p:attrNameLst>
                                          <p:attrName>style.visibility</p:attrName>
                                        </p:attrNameLst>
                                      </p:cBhvr>
                                      <p:to>
                                        <p:strVal val="visible"/>
                                      </p:to>
                                    </p:set>
                                    <p:animEffect transition="in" filter="fade">
                                      <p:cBhvr>
                                        <p:cTn id="78" dur="1000"/>
                                        <p:tgtEl>
                                          <p:spTgt spid="11">
                                            <p:txEl>
                                              <p:pRg st="16" end="16"/>
                                            </p:txEl>
                                          </p:spTgt>
                                        </p:tgtEl>
                                      </p:cBhvr>
                                    </p:animEffect>
                                    <p:anim calcmode="lin" valueType="num">
                                      <p:cBhvr>
                                        <p:cTn id="79" dur="1000" fill="hold"/>
                                        <p:tgtEl>
                                          <p:spTgt spid="11">
                                            <p:txEl>
                                              <p:pRg st="16" end="16"/>
                                            </p:txEl>
                                          </p:spTgt>
                                        </p:tgtEl>
                                        <p:attrNameLst>
                                          <p:attrName>ppt_x</p:attrName>
                                        </p:attrNameLst>
                                      </p:cBhvr>
                                      <p:tavLst>
                                        <p:tav tm="0">
                                          <p:val>
                                            <p:strVal val="#ppt_x"/>
                                          </p:val>
                                        </p:tav>
                                        <p:tav tm="100000">
                                          <p:val>
                                            <p:strVal val="#ppt_x"/>
                                          </p:val>
                                        </p:tav>
                                      </p:tavLst>
                                    </p:anim>
                                    <p:anim calcmode="lin" valueType="num">
                                      <p:cBhvr>
                                        <p:cTn id="80" dur="1000" fill="hold"/>
                                        <p:tgtEl>
                                          <p:spTgt spid="11">
                                            <p:txEl>
                                              <p:pRg st="16" end="16"/>
                                            </p:txEl>
                                          </p:spTgt>
                                        </p:tgtEl>
                                        <p:attrNameLst>
                                          <p:attrName>ppt_y</p:attrName>
                                        </p:attrNameLst>
                                      </p:cBhvr>
                                      <p:tavLst>
                                        <p:tav tm="0">
                                          <p:val>
                                            <p:strVal val="#ppt_y+.1"/>
                                          </p:val>
                                        </p:tav>
                                        <p:tav tm="100000">
                                          <p:val>
                                            <p:strVal val="#ppt_y"/>
                                          </p:val>
                                        </p:tav>
                                      </p:tavLst>
                                    </p:anim>
                                  </p:childTnLst>
                                </p:cTn>
                              </p:par>
                              <p:par>
                                <p:cTn id="81" presetID="42" presetClass="entr" presetSubtype="0" fill="hold" nodeType="withEffect">
                                  <p:stCondLst>
                                    <p:cond delay="0"/>
                                  </p:stCondLst>
                                  <p:childTnLst>
                                    <p:set>
                                      <p:cBhvr>
                                        <p:cTn id="82" dur="1" fill="hold">
                                          <p:stCondLst>
                                            <p:cond delay="0"/>
                                          </p:stCondLst>
                                        </p:cTn>
                                        <p:tgtEl>
                                          <p:spTgt spid="11">
                                            <p:txEl>
                                              <p:pRg st="17" end="17"/>
                                            </p:txEl>
                                          </p:spTgt>
                                        </p:tgtEl>
                                        <p:attrNameLst>
                                          <p:attrName>style.visibility</p:attrName>
                                        </p:attrNameLst>
                                      </p:cBhvr>
                                      <p:to>
                                        <p:strVal val="visible"/>
                                      </p:to>
                                    </p:set>
                                    <p:animEffect transition="in" filter="fade">
                                      <p:cBhvr>
                                        <p:cTn id="83" dur="1000"/>
                                        <p:tgtEl>
                                          <p:spTgt spid="11">
                                            <p:txEl>
                                              <p:pRg st="17" end="17"/>
                                            </p:txEl>
                                          </p:spTgt>
                                        </p:tgtEl>
                                      </p:cBhvr>
                                    </p:animEffect>
                                    <p:anim calcmode="lin" valueType="num">
                                      <p:cBhvr>
                                        <p:cTn id="84" dur="1000" fill="hold"/>
                                        <p:tgtEl>
                                          <p:spTgt spid="11">
                                            <p:txEl>
                                              <p:pRg st="17" end="17"/>
                                            </p:txEl>
                                          </p:spTgt>
                                        </p:tgtEl>
                                        <p:attrNameLst>
                                          <p:attrName>ppt_x</p:attrName>
                                        </p:attrNameLst>
                                      </p:cBhvr>
                                      <p:tavLst>
                                        <p:tav tm="0">
                                          <p:val>
                                            <p:strVal val="#ppt_x"/>
                                          </p:val>
                                        </p:tav>
                                        <p:tav tm="100000">
                                          <p:val>
                                            <p:strVal val="#ppt_x"/>
                                          </p:val>
                                        </p:tav>
                                      </p:tavLst>
                                    </p:anim>
                                    <p:anim calcmode="lin" valueType="num">
                                      <p:cBhvr>
                                        <p:cTn id="85" dur="1000" fill="hold"/>
                                        <p:tgtEl>
                                          <p:spTgt spid="11">
                                            <p:txEl>
                                              <p:pRg st="17" end="1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692" y="203757"/>
            <a:ext cx="7514035" cy="772610"/>
          </a:xfrm>
        </p:spPr>
        <p:txBody>
          <a:bodyPr>
            <a:noAutofit/>
          </a:bodyPr>
          <a:lstStyle/>
          <a:p>
            <a:r>
              <a:rPr lang="en-US" sz="5400" dirty="0" smtClean="0"/>
              <a:t>Math Tips</a:t>
            </a:r>
            <a:endParaRPr lang="en-US" sz="5400" dirty="0"/>
          </a:p>
        </p:txBody>
      </p:sp>
      <p:sp>
        <p:nvSpPr>
          <p:cNvPr id="7" name="TextBox 6"/>
          <p:cNvSpPr txBox="1"/>
          <p:nvPr/>
        </p:nvSpPr>
        <p:spPr>
          <a:xfrm>
            <a:off x="414692" y="1216513"/>
            <a:ext cx="7403245" cy="1938992"/>
          </a:xfrm>
          <a:prstGeom prst="rect">
            <a:avLst/>
          </a:prstGeom>
          <a:noFill/>
        </p:spPr>
        <p:txBody>
          <a:bodyPr wrap="square" rtlCol="0">
            <a:spAutoFit/>
          </a:bodyPr>
          <a:lstStyle/>
          <a:p>
            <a:pPr>
              <a:buClr>
                <a:schemeClr val="accent1"/>
              </a:buClr>
            </a:pPr>
            <a:r>
              <a:rPr lang="en-US" sz="1700" b="1" u="sng" dirty="0"/>
              <a:t>Tip #1 </a:t>
            </a:r>
            <a:r>
              <a:rPr lang="en-US" sz="1700" b="1" dirty="0"/>
              <a:t>: </a:t>
            </a:r>
            <a:r>
              <a:rPr lang="en-US" sz="1700" dirty="0"/>
              <a:t>Know what you are getting yourself into. Before you begin any problem, always ask yourself  3 questions:</a:t>
            </a:r>
          </a:p>
          <a:p>
            <a:pPr marL="800100" lvl="1" indent="-342900">
              <a:buFont typeface="+mj-lt"/>
              <a:buAutoNum type="arabicPeriod"/>
            </a:pPr>
            <a:r>
              <a:rPr lang="en-US" sz="1700" dirty="0"/>
              <a:t>What is the question asking me to solve for?</a:t>
            </a:r>
          </a:p>
          <a:p>
            <a:pPr marL="800100" lvl="1" indent="-342900">
              <a:buFont typeface="+mj-lt"/>
              <a:buAutoNum type="arabicPeriod"/>
            </a:pPr>
            <a:r>
              <a:rPr lang="en-US" sz="1700" dirty="0"/>
              <a:t>What information do I need to know to solve this problem?</a:t>
            </a:r>
          </a:p>
          <a:p>
            <a:pPr marL="800100" lvl="1" indent="-342900">
              <a:buFont typeface="+mj-lt"/>
              <a:buAutoNum type="arabicPeriod"/>
            </a:pPr>
            <a:r>
              <a:rPr lang="en-US" sz="1700" dirty="0"/>
              <a:t>Do I have enough information/skills to solve this problem?</a:t>
            </a:r>
          </a:p>
          <a:p>
            <a:endParaRPr lang="en-US" dirty="0"/>
          </a:p>
          <a:p>
            <a:r>
              <a:rPr lang="en-US" sz="1700" dirty="0"/>
              <a:t>Example:</a:t>
            </a:r>
          </a:p>
        </p:txBody>
      </p:sp>
      <p:sp>
        <p:nvSpPr>
          <p:cNvPr id="9" name="Rectangle 8"/>
          <p:cNvSpPr/>
          <p:nvPr/>
        </p:nvSpPr>
        <p:spPr>
          <a:xfrm>
            <a:off x="851302" y="3155505"/>
            <a:ext cx="3369716" cy="218311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chemeClr val="tx1"/>
                </a:solidFill>
                <a:latin typeface="Times New Roman" panose="02020603050405020304" pitchFamily="18" charset="0"/>
                <a:cs typeface="Times New Roman" panose="02020603050405020304" pitchFamily="18" charset="0"/>
              </a:rPr>
              <a:t>If 16 + 4x is 10 more than 14, what is the value of 8x? </a:t>
            </a:r>
          </a:p>
          <a:p>
            <a:endParaRPr lang="en-US" dirty="0">
              <a:solidFill>
                <a:schemeClr val="tx1"/>
              </a:solidFill>
              <a:latin typeface="Times New Roman" panose="02020603050405020304" pitchFamily="18" charset="0"/>
              <a:cs typeface="Times New Roman" panose="02020603050405020304" pitchFamily="18" charset="0"/>
            </a:endParaRPr>
          </a:p>
          <a:p>
            <a:pPr marL="342900" indent="-342900">
              <a:buAutoNum type="alphaUcParenR"/>
            </a:pPr>
            <a:r>
              <a:rPr lang="en-US" dirty="0">
                <a:solidFill>
                  <a:schemeClr val="tx1"/>
                </a:solidFill>
                <a:latin typeface="Times New Roman" panose="02020603050405020304" pitchFamily="18" charset="0"/>
                <a:cs typeface="Times New Roman" panose="02020603050405020304" pitchFamily="18" charset="0"/>
              </a:rPr>
              <a:t>2</a:t>
            </a:r>
          </a:p>
          <a:p>
            <a:pPr marL="342900" indent="-342900">
              <a:buAutoNum type="alphaUcParenR"/>
            </a:pPr>
            <a:r>
              <a:rPr lang="en-US" dirty="0">
                <a:solidFill>
                  <a:schemeClr val="tx1"/>
                </a:solidFill>
                <a:latin typeface="Times New Roman" panose="02020603050405020304" pitchFamily="18" charset="0"/>
                <a:cs typeface="Times New Roman" panose="02020603050405020304" pitchFamily="18" charset="0"/>
              </a:rPr>
              <a:t>6</a:t>
            </a:r>
          </a:p>
          <a:p>
            <a:pPr marL="342900" indent="-342900">
              <a:buAutoNum type="alphaUcParenR"/>
            </a:pPr>
            <a:r>
              <a:rPr lang="en-US" dirty="0">
                <a:solidFill>
                  <a:schemeClr val="tx1"/>
                </a:solidFill>
                <a:latin typeface="Times New Roman" panose="02020603050405020304" pitchFamily="18" charset="0"/>
                <a:cs typeface="Times New Roman" panose="02020603050405020304" pitchFamily="18" charset="0"/>
              </a:rPr>
              <a:t>16</a:t>
            </a:r>
          </a:p>
          <a:p>
            <a:pPr marL="342900" indent="-342900">
              <a:buAutoNum type="alphaUcParenR"/>
            </a:pPr>
            <a:r>
              <a:rPr lang="en-US" dirty="0">
                <a:solidFill>
                  <a:schemeClr val="tx1"/>
                </a:solidFill>
                <a:latin typeface="Times New Roman" panose="02020603050405020304" pitchFamily="18" charset="0"/>
                <a:cs typeface="Times New Roman" panose="02020603050405020304" pitchFamily="18" charset="0"/>
              </a:rPr>
              <a:t>80</a:t>
            </a:r>
          </a:p>
        </p:txBody>
      </p:sp>
      <p:sp>
        <p:nvSpPr>
          <p:cNvPr id="12" name="TextBox 11"/>
          <p:cNvSpPr txBox="1"/>
          <p:nvPr/>
        </p:nvSpPr>
        <p:spPr>
          <a:xfrm>
            <a:off x="4657628" y="2882551"/>
            <a:ext cx="4191269" cy="3416320"/>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Steps to solve:</a:t>
            </a:r>
          </a:p>
          <a:p>
            <a:pPr marL="342900" indent="-342900">
              <a:buAutoNum type="arabicPeriod"/>
            </a:pPr>
            <a:r>
              <a:rPr lang="en-US" b="1" dirty="0">
                <a:latin typeface="Times New Roman" panose="02020603050405020304" pitchFamily="18" charset="0"/>
                <a:cs typeface="Times New Roman" panose="02020603050405020304" pitchFamily="18" charset="0"/>
              </a:rPr>
              <a:t>Decode: </a:t>
            </a:r>
          </a:p>
          <a:p>
            <a:pPr lvl="1"/>
            <a:r>
              <a:rPr lang="en-US" dirty="0">
                <a:latin typeface="Times New Roman" panose="02020603050405020304" pitchFamily="18" charset="0"/>
                <a:cs typeface="Times New Roman" panose="02020603050405020304" pitchFamily="18" charset="0"/>
              </a:rPr>
              <a:t>“is” translates to =</a:t>
            </a:r>
          </a:p>
          <a:p>
            <a:pPr lvl="1"/>
            <a:r>
              <a:rPr lang="en-US" dirty="0">
                <a:latin typeface="Times New Roman" panose="02020603050405020304" pitchFamily="18" charset="0"/>
                <a:cs typeface="Times New Roman" panose="02020603050405020304" pitchFamily="18" charset="0"/>
              </a:rPr>
              <a:t>“more than” translates to + </a:t>
            </a:r>
          </a:p>
          <a:p>
            <a:pPr marL="342900" indent="-342900">
              <a:buFont typeface="+mj-lt"/>
              <a:buAutoNum type="arabicPeriod" startAt="2"/>
            </a:pPr>
            <a:r>
              <a:rPr lang="en-US" b="1" dirty="0">
                <a:latin typeface="Times New Roman" panose="02020603050405020304" pitchFamily="18" charset="0"/>
                <a:cs typeface="Times New Roman" panose="02020603050405020304" pitchFamily="18" charset="0"/>
              </a:rPr>
              <a:t>Rewrite the problem </a:t>
            </a:r>
          </a:p>
          <a:p>
            <a:pPr lvl="1"/>
            <a:r>
              <a:rPr lang="en-US" dirty="0">
                <a:latin typeface="Times New Roman" panose="02020603050405020304" pitchFamily="18" charset="0"/>
                <a:cs typeface="Times New Roman" panose="02020603050405020304" pitchFamily="18" charset="0"/>
              </a:rPr>
              <a:t>16+4x= 10+14</a:t>
            </a:r>
          </a:p>
          <a:p>
            <a:pPr marL="342900" indent="-342900">
              <a:buAutoNum type="arabicPeriod" startAt="2"/>
            </a:pPr>
            <a:r>
              <a:rPr lang="en-US" b="1" dirty="0">
                <a:latin typeface="Times New Roman" panose="02020603050405020304" pitchFamily="18" charset="0"/>
                <a:cs typeface="Times New Roman" panose="02020603050405020304" pitchFamily="18" charset="0"/>
              </a:rPr>
              <a:t>Solve for X</a:t>
            </a:r>
          </a:p>
          <a:p>
            <a:pPr lvl="1"/>
            <a:r>
              <a:rPr lang="en-US" dirty="0">
                <a:latin typeface="Times New Roman" panose="02020603050405020304" pitchFamily="18" charset="0"/>
                <a:cs typeface="Times New Roman" panose="02020603050405020304" pitchFamily="18" charset="0"/>
              </a:rPr>
              <a:t>16 + 4x = 24</a:t>
            </a:r>
          </a:p>
          <a:p>
            <a:pPr lvl="1"/>
            <a:r>
              <a:rPr lang="en-US" dirty="0">
                <a:latin typeface="Times New Roman" panose="02020603050405020304" pitchFamily="18" charset="0"/>
                <a:cs typeface="Times New Roman" panose="02020603050405020304" pitchFamily="18" charset="0"/>
              </a:rPr>
              <a:t>4x= 8</a:t>
            </a:r>
          </a:p>
          <a:p>
            <a:pPr lvl="1"/>
            <a:r>
              <a:rPr lang="en-US" dirty="0">
                <a:latin typeface="Times New Roman" panose="02020603050405020304" pitchFamily="18" charset="0"/>
                <a:cs typeface="Times New Roman" panose="02020603050405020304" pitchFamily="18" charset="0"/>
              </a:rPr>
              <a:t>X=2</a:t>
            </a:r>
          </a:p>
          <a:p>
            <a:r>
              <a:rPr lang="en-US" dirty="0">
                <a:latin typeface="Times New Roman" panose="02020603050405020304" pitchFamily="18" charset="0"/>
                <a:cs typeface="Times New Roman" panose="02020603050405020304" pitchFamily="18" charset="0"/>
              </a:rPr>
              <a:t>Am I done?</a:t>
            </a:r>
            <a:r>
              <a:rPr lang="en-US" dirty="0"/>
              <a:t>	</a:t>
            </a:r>
          </a:p>
          <a:p>
            <a:pPr lvl="1"/>
            <a:endParaRPr lang="en-US" dirty="0"/>
          </a:p>
        </p:txBody>
      </p:sp>
      <p:pic>
        <p:nvPicPr>
          <p:cNvPr id="14" name="Picture 13"/>
          <p:cNvPicPr>
            <a:picLocks noChangeAspect="1"/>
          </p:cNvPicPr>
          <p:nvPr/>
        </p:nvPicPr>
        <p:blipFill>
          <a:blip r:embed="rId3"/>
          <a:stretch>
            <a:fillRect/>
          </a:stretch>
        </p:blipFill>
        <p:spPr>
          <a:xfrm>
            <a:off x="157018" y="5850572"/>
            <a:ext cx="851301" cy="896599"/>
          </a:xfrm>
          <a:prstGeom prst="rect">
            <a:avLst/>
          </a:prstGeom>
        </p:spPr>
      </p:pic>
      <p:sp>
        <p:nvSpPr>
          <p:cNvPr id="3" name="TextBox 2"/>
          <p:cNvSpPr txBox="1"/>
          <p:nvPr/>
        </p:nvSpPr>
        <p:spPr>
          <a:xfrm>
            <a:off x="4876801" y="6223951"/>
            <a:ext cx="7123255" cy="523220"/>
          </a:xfrm>
          <a:prstGeom prst="rect">
            <a:avLst/>
          </a:prstGeom>
          <a:noFill/>
        </p:spPr>
        <p:txBody>
          <a:bodyPr wrap="square" rtlCol="0">
            <a:spAutoFit/>
          </a:bodyPr>
          <a:lstStyle/>
          <a:p>
            <a:r>
              <a:rPr lang="en-US" sz="1400" dirty="0">
                <a:latin typeface="Times New Roman" panose="02020603050405020304" pitchFamily="18" charset="0"/>
                <a:cs typeface="Times New Roman" panose="02020603050405020304" pitchFamily="18" charset="0"/>
              </a:rPr>
              <a:t>Excerpt from Practice Test 1.- pg43. Available at </a:t>
            </a:r>
            <a:r>
              <a:rPr lang="en-US" sz="1400" dirty="0">
                <a:latin typeface="Times New Roman" panose="02020603050405020304" pitchFamily="18" charset="0"/>
                <a:cs typeface="Times New Roman" panose="02020603050405020304" pitchFamily="18" charset="0"/>
                <a:hlinkClick r:id="rId4"/>
              </a:rPr>
              <a:t>https://collegereadiness.collegeboard.org/sat/practice/full-length-practice-tests</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911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1000"/>
                                        <p:tgtEl>
                                          <p:spTgt spid="7">
                                            <p:txEl>
                                              <p:pRg st="1" end="1"/>
                                            </p:txEl>
                                          </p:spTgt>
                                        </p:tgtEl>
                                      </p:cBhvr>
                                    </p:animEffect>
                                    <p:anim calcmode="lin" valueType="num">
                                      <p:cBhvr>
                                        <p:cTn id="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animEffect transition="in" filter="fade">
                                      <p:cBhvr>
                                        <p:cTn id="14" dur="1000"/>
                                        <p:tgtEl>
                                          <p:spTgt spid="7">
                                            <p:txEl>
                                              <p:pRg st="2" end="2"/>
                                            </p:txEl>
                                          </p:spTgt>
                                        </p:tgtEl>
                                      </p:cBhvr>
                                    </p:animEffect>
                                    <p:anim calcmode="lin" valueType="num">
                                      <p:cBhvr>
                                        <p:cTn id="1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Effect transition="in" filter="fade">
                                      <p:cBhvr>
                                        <p:cTn id="21" dur="1000"/>
                                        <p:tgtEl>
                                          <p:spTgt spid="7">
                                            <p:txEl>
                                              <p:pRg st="3" end="3"/>
                                            </p:txEl>
                                          </p:spTgt>
                                        </p:tgtEl>
                                      </p:cBhvr>
                                    </p:animEffect>
                                    <p:anim calcmode="lin" valueType="num">
                                      <p:cBhvr>
                                        <p:cTn id="22"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6"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wipe(down)">
                                      <p:cBhvr>
                                        <p:cTn id="28" dur="580">
                                          <p:stCondLst>
                                            <p:cond delay="0"/>
                                          </p:stCondLst>
                                        </p:cTn>
                                        <p:tgtEl>
                                          <p:spTgt spid="9"/>
                                        </p:tgtEl>
                                      </p:cBhvr>
                                    </p:animEffect>
                                    <p:anim calcmode="lin" valueType="num">
                                      <p:cBhvr>
                                        <p:cTn id="29"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34" dur="26">
                                          <p:stCondLst>
                                            <p:cond delay="650"/>
                                          </p:stCondLst>
                                        </p:cTn>
                                        <p:tgtEl>
                                          <p:spTgt spid="9"/>
                                        </p:tgtEl>
                                      </p:cBhvr>
                                      <p:to x="100000" y="60000"/>
                                    </p:animScale>
                                    <p:animScale>
                                      <p:cBhvr>
                                        <p:cTn id="35" dur="166" decel="50000">
                                          <p:stCondLst>
                                            <p:cond delay="676"/>
                                          </p:stCondLst>
                                        </p:cTn>
                                        <p:tgtEl>
                                          <p:spTgt spid="9"/>
                                        </p:tgtEl>
                                      </p:cBhvr>
                                      <p:to x="100000" y="100000"/>
                                    </p:animScale>
                                    <p:animScale>
                                      <p:cBhvr>
                                        <p:cTn id="36" dur="26">
                                          <p:stCondLst>
                                            <p:cond delay="1312"/>
                                          </p:stCondLst>
                                        </p:cTn>
                                        <p:tgtEl>
                                          <p:spTgt spid="9"/>
                                        </p:tgtEl>
                                      </p:cBhvr>
                                      <p:to x="100000" y="80000"/>
                                    </p:animScale>
                                    <p:animScale>
                                      <p:cBhvr>
                                        <p:cTn id="37" dur="166" decel="50000">
                                          <p:stCondLst>
                                            <p:cond delay="1338"/>
                                          </p:stCondLst>
                                        </p:cTn>
                                        <p:tgtEl>
                                          <p:spTgt spid="9"/>
                                        </p:tgtEl>
                                      </p:cBhvr>
                                      <p:to x="100000" y="100000"/>
                                    </p:animScale>
                                    <p:animScale>
                                      <p:cBhvr>
                                        <p:cTn id="38" dur="26">
                                          <p:stCondLst>
                                            <p:cond delay="1642"/>
                                          </p:stCondLst>
                                        </p:cTn>
                                        <p:tgtEl>
                                          <p:spTgt spid="9"/>
                                        </p:tgtEl>
                                      </p:cBhvr>
                                      <p:to x="100000" y="90000"/>
                                    </p:animScale>
                                    <p:animScale>
                                      <p:cBhvr>
                                        <p:cTn id="39" dur="166" decel="50000">
                                          <p:stCondLst>
                                            <p:cond delay="1668"/>
                                          </p:stCondLst>
                                        </p:cTn>
                                        <p:tgtEl>
                                          <p:spTgt spid="9"/>
                                        </p:tgtEl>
                                      </p:cBhvr>
                                      <p:to x="100000" y="100000"/>
                                    </p:animScale>
                                    <p:animScale>
                                      <p:cBhvr>
                                        <p:cTn id="40" dur="26">
                                          <p:stCondLst>
                                            <p:cond delay="1808"/>
                                          </p:stCondLst>
                                        </p:cTn>
                                        <p:tgtEl>
                                          <p:spTgt spid="9"/>
                                        </p:tgtEl>
                                      </p:cBhvr>
                                      <p:to x="100000" y="95000"/>
                                    </p:animScale>
                                    <p:animScale>
                                      <p:cBhvr>
                                        <p:cTn id="41" dur="166" decel="50000">
                                          <p:stCondLst>
                                            <p:cond delay="1834"/>
                                          </p:stCondLst>
                                        </p:cTn>
                                        <p:tgtEl>
                                          <p:spTgt spid="9"/>
                                        </p:tgtEl>
                                      </p:cBhvr>
                                      <p:to x="100000" y="100000"/>
                                    </p:animScale>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12">
                                            <p:txEl>
                                              <p:pRg st="1" end="1"/>
                                            </p:txEl>
                                          </p:spTgt>
                                        </p:tgtEl>
                                        <p:attrNameLst>
                                          <p:attrName>style.visibility</p:attrName>
                                        </p:attrNameLst>
                                      </p:cBhvr>
                                      <p:to>
                                        <p:strVal val="visible"/>
                                      </p:to>
                                    </p:set>
                                    <p:animEffect transition="in" filter="fade">
                                      <p:cBhvr>
                                        <p:cTn id="46" dur="1000"/>
                                        <p:tgtEl>
                                          <p:spTgt spid="12">
                                            <p:txEl>
                                              <p:pRg st="1" end="1"/>
                                            </p:txEl>
                                          </p:spTgt>
                                        </p:tgtEl>
                                      </p:cBhvr>
                                    </p:animEffect>
                                    <p:anim calcmode="lin" valueType="num">
                                      <p:cBhvr>
                                        <p:cTn id="47" dur="1000" fill="hold"/>
                                        <p:tgtEl>
                                          <p:spTgt spid="12">
                                            <p:txEl>
                                              <p:pRg st="1" end="1"/>
                                            </p:txEl>
                                          </p:spTgt>
                                        </p:tgtEl>
                                        <p:attrNameLst>
                                          <p:attrName>ppt_x</p:attrName>
                                        </p:attrNameLst>
                                      </p:cBhvr>
                                      <p:tavLst>
                                        <p:tav tm="0">
                                          <p:val>
                                            <p:strVal val="#ppt_x"/>
                                          </p:val>
                                        </p:tav>
                                        <p:tav tm="100000">
                                          <p:val>
                                            <p:strVal val="#ppt_x"/>
                                          </p:val>
                                        </p:tav>
                                      </p:tavLst>
                                    </p:anim>
                                    <p:anim calcmode="lin" valueType="num">
                                      <p:cBhvr>
                                        <p:cTn id="48" dur="1000" fill="hold"/>
                                        <p:tgtEl>
                                          <p:spTgt spid="12">
                                            <p:txEl>
                                              <p:pRg st="1" end="1"/>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12">
                                            <p:txEl>
                                              <p:pRg st="2" end="2"/>
                                            </p:txEl>
                                          </p:spTgt>
                                        </p:tgtEl>
                                        <p:attrNameLst>
                                          <p:attrName>style.visibility</p:attrName>
                                        </p:attrNameLst>
                                      </p:cBhvr>
                                      <p:to>
                                        <p:strVal val="visible"/>
                                      </p:to>
                                    </p:set>
                                    <p:animEffect transition="in" filter="fade">
                                      <p:cBhvr>
                                        <p:cTn id="51" dur="1000"/>
                                        <p:tgtEl>
                                          <p:spTgt spid="12">
                                            <p:txEl>
                                              <p:pRg st="2" end="2"/>
                                            </p:txEl>
                                          </p:spTgt>
                                        </p:tgtEl>
                                      </p:cBhvr>
                                    </p:animEffect>
                                    <p:anim calcmode="lin" valueType="num">
                                      <p:cBhvr>
                                        <p:cTn id="52" dur="1000" fill="hold"/>
                                        <p:tgtEl>
                                          <p:spTgt spid="12">
                                            <p:txEl>
                                              <p:pRg st="2" end="2"/>
                                            </p:txEl>
                                          </p:spTgt>
                                        </p:tgtEl>
                                        <p:attrNameLst>
                                          <p:attrName>ppt_x</p:attrName>
                                        </p:attrNameLst>
                                      </p:cBhvr>
                                      <p:tavLst>
                                        <p:tav tm="0">
                                          <p:val>
                                            <p:strVal val="#ppt_x"/>
                                          </p:val>
                                        </p:tav>
                                        <p:tav tm="100000">
                                          <p:val>
                                            <p:strVal val="#ppt_x"/>
                                          </p:val>
                                        </p:tav>
                                      </p:tavLst>
                                    </p:anim>
                                    <p:anim calcmode="lin" valueType="num">
                                      <p:cBhvr>
                                        <p:cTn id="53" dur="1000" fill="hold"/>
                                        <p:tgtEl>
                                          <p:spTgt spid="12">
                                            <p:txEl>
                                              <p:pRg st="2" end="2"/>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12">
                                            <p:txEl>
                                              <p:pRg st="3" end="3"/>
                                            </p:txEl>
                                          </p:spTgt>
                                        </p:tgtEl>
                                        <p:attrNameLst>
                                          <p:attrName>style.visibility</p:attrName>
                                        </p:attrNameLst>
                                      </p:cBhvr>
                                      <p:to>
                                        <p:strVal val="visible"/>
                                      </p:to>
                                    </p:set>
                                    <p:animEffect transition="in" filter="fade">
                                      <p:cBhvr>
                                        <p:cTn id="56" dur="1000"/>
                                        <p:tgtEl>
                                          <p:spTgt spid="12">
                                            <p:txEl>
                                              <p:pRg st="3" end="3"/>
                                            </p:txEl>
                                          </p:spTgt>
                                        </p:tgtEl>
                                      </p:cBhvr>
                                    </p:animEffect>
                                    <p:anim calcmode="lin" valueType="num">
                                      <p:cBhvr>
                                        <p:cTn id="57" dur="1000" fill="hold"/>
                                        <p:tgtEl>
                                          <p:spTgt spid="12">
                                            <p:txEl>
                                              <p:pRg st="3" end="3"/>
                                            </p:txEl>
                                          </p:spTgt>
                                        </p:tgtEl>
                                        <p:attrNameLst>
                                          <p:attrName>ppt_x</p:attrName>
                                        </p:attrNameLst>
                                      </p:cBhvr>
                                      <p:tavLst>
                                        <p:tav tm="0">
                                          <p:val>
                                            <p:strVal val="#ppt_x"/>
                                          </p:val>
                                        </p:tav>
                                        <p:tav tm="100000">
                                          <p:val>
                                            <p:strVal val="#ppt_x"/>
                                          </p:val>
                                        </p:tav>
                                      </p:tavLst>
                                    </p:anim>
                                    <p:anim calcmode="lin" valueType="num">
                                      <p:cBhvr>
                                        <p:cTn id="58" dur="1000" fill="hold"/>
                                        <p:tgtEl>
                                          <p:spTgt spid="1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12">
                                            <p:txEl>
                                              <p:pRg st="4" end="4"/>
                                            </p:txEl>
                                          </p:spTgt>
                                        </p:tgtEl>
                                        <p:attrNameLst>
                                          <p:attrName>style.visibility</p:attrName>
                                        </p:attrNameLst>
                                      </p:cBhvr>
                                      <p:to>
                                        <p:strVal val="visible"/>
                                      </p:to>
                                    </p:set>
                                    <p:animEffect transition="in" filter="fade">
                                      <p:cBhvr>
                                        <p:cTn id="63" dur="1000"/>
                                        <p:tgtEl>
                                          <p:spTgt spid="12">
                                            <p:txEl>
                                              <p:pRg st="4" end="4"/>
                                            </p:txEl>
                                          </p:spTgt>
                                        </p:tgtEl>
                                      </p:cBhvr>
                                    </p:animEffect>
                                    <p:anim calcmode="lin" valueType="num">
                                      <p:cBhvr>
                                        <p:cTn id="64" dur="1000" fill="hold"/>
                                        <p:tgtEl>
                                          <p:spTgt spid="12">
                                            <p:txEl>
                                              <p:pRg st="4" end="4"/>
                                            </p:txEl>
                                          </p:spTgt>
                                        </p:tgtEl>
                                        <p:attrNameLst>
                                          <p:attrName>ppt_x</p:attrName>
                                        </p:attrNameLst>
                                      </p:cBhvr>
                                      <p:tavLst>
                                        <p:tav tm="0">
                                          <p:val>
                                            <p:strVal val="#ppt_x"/>
                                          </p:val>
                                        </p:tav>
                                        <p:tav tm="100000">
                                          <p:val>
                                            <p:strVal val="#ppt_x"/>
                                          </p:val>
                                        </p:tav>
                                      </p:tavLst>
                                    </p:anim>
                                    <p:anim calcmode="lin" valueType="num">
                                      <p:cBhvr>
                                        <p:cTn id="65" dur="1000" fill="hold"/>
                                        <p:tgtEl>
                                          <p:spTgt spid="12">
                                            <p:txEl>
                                              <p:pRg st="4" end="4"/>
                                            </p:txEl>
                                          </p:spTgt>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0"/>
                                  </p:stCondLst>
                                  <p:childTnLst>
                                    <p:set>
                                      <p:cBhvr>
                                        <p:cTn id="67" dur="1" fill="hold">
                                          <p:stCondLst>
                                            <p:cond delay="0"/>
                                          </p:stCondLst>
                                        </p:cTn>
                                        <p:tgtEl>
                                          <p:spTgt spid="12">
                                            <p:txEl>
                                              <p:pRg st="5" end="5"/>
                                            </p:txEl>
                                          </p:spTgt>
                                        </p:tgtEl>
                                        <p:attrNameLst>
                                          <p:attrName>style.visibility</p:attrName>
                                        </p:attrNameLst>
                                      </p:cBhvr>
                                      <p:to>
                                        <p:strVal val="visible"/>
                                      </p:to>
                                    </p:set>
                                    <p:animEffect transition="in" filter="fade">
                                      <p:cBhvr>
                                        <p:cTn id="68" dur="1000"/>
                                        <p:tgtEl>
                                          <p:spTgt spid="12">
                                            <p:txEl>
                                              <p:pRg st="5" end="5"/>
                                            </p:txEl>
                                          </p:spTgt>
                                        </p:tgtEl>
                                      </p:cBhvr>
                                    </p:animEffect>
                                    <p:anim calcmode="lin" valueType="num">
                                      <p:cBhvr>
                                        <p:cTn id="69" dur="1000" fill="hold"/>
                                        <p:tgtEl>
                                          <p:spTgt spid="12">
                                            <p:txEl>
                                              <p:pRg st="5" end="5"/>
                                            </p:txEl>
                                          </p:spTgt>
                                        </p:tgtEl>
                                        <p:attrNameLst>
                                          <p:attrName>ppt_x</p:attrName>
                                        </p:attrNameLst>
                                      </p:cBhvr>
                                      <p:tavLst>
                                        <p:tav tm="0">
                                          <p:val>
                                            <p:strVal val="#ppt_x"/>
                                          </p:val>
                                        </p:tav>
                                        <p:tav tm="100000">
                                          <p:val>
                                            <p:strVal val="#ppt_x"/>
                                          </p:val>
                                        </p:tav>
                                      </p:tavLst>
                                    </p:anim>
                                    <p:anim calcmode="lin" valueType="num">
                                      <p:cBhvr>
                                        <p:cTn id="70" dur="1000" fill="hold"/>
                                        <p:tgtEl>
                                          <p:spTgt spid="1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nodeType="clickEffect">
                                  <p:stCondLst>
                                    <p:cond delay="0"/>
                                  </p:stCondLst>
                                  <p:childTnLst>
                                    <p:set>
                                      <p:cBhvr>
                                        <p:cTn id="74" dur="1" fill="hold">
                                          <p:stCondLst>
                                            <p:cond delay="0"/>
                                          </p:stCondLst>
                                        </p:cTn>
                                        <p:tgtEl>
                                          <p:spTgt spid="12">
                                            <p:txEl>
                                              <p:pRg st="6" end="6"/>
                                            </p:txEl>
                                          </p:spTgt>
                                        </p:tgtEl>
                                        <p:attrNameLst>
                                          <p:attrName>style.visibility</p:attrName>
                                        </p:attrNameLst>
                                      </p:cBhvr>
                                      <p:to>
                                        <p:strVal val="visible"/>
                                      </p:to>
                                    </p:set>
                                    <p:animEffect transition="in" filter="fade">
                                      <p:cBhvr>
                                        <p:cTn id="75" dur="1000"/>
                                        <p:tgtEl>
                                          <p:spTgt spid="12">
                                            <p:txEl>
                                              <p:pRg st="6" end="6"/>
                                            </p:txEl>
                                          </p:spTgt>
                                        </p:tgtEl>
                                      </p:cBhvr>
                                    </p:animEffect>
                                    <p:anim calcmode="lin" valueType="num">
                                      <p:cBhvr>
                                        <p:cTn id="76" dur="1000" fill="hold"/>
                                        <p:tgtEl>
                                          <p:spTgt spid="12">
                                            <p:txEl>
                                              <p:pRg st="6" end="6"/>
                                            </p:txEl>
                                          </p:spTgt>
                                        </p:tgtEl>
                                        <p:attrNameLst>
                                          <p:attrName>ppt_x</p:attrName>
                                        </p:attrNameLst>
                                      </p:cBhvr>
                                      <p:tavLst>
                                        <p:tav tm="0">
                                          <p:val>
                                            <p:strVal val="#ppt_x"/>
                                          </p:val>
                                        </p:tav>
                                        <p:tav tm="100000">
                                          <p:val>
                                            <p:strVal val="#ppt_x"/>
                                          </p:val>
                                        </p:tav>
                                      </p:tavLst>
                                    </p:anim>
                                    <p:anim calcmode="lin" valueType="num">
                                      <p:cBhvr>
                                        <p:cTn id="77" dur="1000" fill="hold"/>
                                        <p:tgtEl>
                                          <p:spTgt spid="12">
                                            <p:txEl>
                                              <p:pRg st="6" end="6"/>
                                            </p:txEl>
                                          </p:spTgt>
                                        </p:tgtEl>
                                        <p:attrNameLst>
                                          <p:attrName>ppt_y</p:attrName>
                                        </p:attrNameLst>
                                      </p:cBhvr>
                                      <p:tavLst>
                                        <p:tav tm="0">
                                          <p:val>
                                            <p:strVal val="#ppt_y+.1"/>
                                          </p:val>
                                        </p:tav>
                                        <p:tav tm="100000">
                                          <p:val>
                                            <p:strVal val="#ppt_y"/>
                                          </p:val>
                                        </p:tav>
                                      </p:tavLst>
                                    </p:anim>
                                  </p:childTnLst>
                                </p:cTn>
                              </p:par>
                              <p:par>
                                <p:cTn id="78" presetID="42" presetClass="entr" presetSubtype="0" fill="hold" nodeType="withEffect">
                                  <p:stCondLst>
                                    <p:cond delay="0"/>
                                  </p:stCondLst>
                                  <p:childTnLst>
                                    <p:set>
                                      <p:cBhvr>
                                        <p:cTn id="79" dur="1" fill="hold">
                                          <p:stCondLst>
                                            <p:cond delay="0"/>
                                          </p:stCondLst>
                                        </p:cTn>
                                        <p:tgtEl>
                                          <p:spTgt spid="12">
                                            <p:txEl>
                                              <p:pRg st="7" end="7"/>
                                            </p:txEl>
                                          </p:spTgt>
                                        </p:tgtEl>
                                        <p:attrNameLst>
                                          <p:attrName>style.visibility</p:attrName>
                                        </p:attrNameLst>
                                      </p:cBhvr>
                                      <p:to>
                                        <p:strVal val="visible"/>
                                      </p:to>
                                    </p:set>
                                    <p:animEffect transition="in" filter="fade">
                                      <p:cBhvr>
                                        <p:cTn id="80" dur="1000"/>
                                        <p:tgtEl>
                                          <p:spTgt spid="12">
                                            <p:txEl>
                                              <p:pRg st="7" end="7"/>
                                            </p:txEl>
                                          </p:spTgt>
                                        </p:tgtEl>
                                      </p:cBhvr>
                                    </p:animEffect>
                                    <p:anim calcmode="lin" valueType="num">
                                      <p:cBhvr>
                                        <p:cTn id="81" dur="1000" fill="hold"/>
                                        <p:tgtEl>
                                          <p:spTgt spid="12">
                                            <p:txEl>
                                              <p:pRg st="7" end="7"/>
                                            </p:txEl>
                                          </p:spTgt>
                                        </p:tgtEl>
                                        <p:attrNameLst>
                                          <p:attrName>ppt_x</p:attrName>
                                        </p:attrNameLst>
                                      </p:cBhvr>
                                      <p:tavLst>
                                        <p:tav tm="0">
                                          <p:val>
                                            <p:strVal val="#ppt_x"/>
                                          </p:val>
                                        </p:tav>
                                        <p:tav tm="100000">
                                          <p:val>
                                            <p:strVal val="#ppt_x"/>
                                          </p:val>
                                        </p:tav>
                                      </p:tavLst>
                                    </p:anim>
                                    <p:anim calcmode="lin" valueType="num">
                                      <p:cBhvr>
                                        <p:cTn id="82" dur="1000" fill="hold"/>
                                        <p:tgtEl>
                                          <p:spTgt spid="12">
                                            <p:txEl>
                                              <p:pRg st="7" end="7"/>
                                            </p:txEl>
                                          </p:spTgt>
                                        </p:tgtEl>
                                        <p:attrNameLst>
                                          <p:attrName>ppt_y</p:attrName>
                                        </p:attrNameLst>
                                      </p:cBhvr>
                                      <p:tavLst>
                                        <p:tav tm="0">
                                          <p:val>
                                            <p:strVal val="#ppt_y+.1"/>
                                          </p:val>
                                        </p:tav>
                                        <p:tav tm="100000">
                                          <p:val>
                                            <p:strVal val="#ppt_y"/>
                                          </p:val>
                                        </p:tav>
                                      </p:tavLst>
                                    </p:anim>
                                  </p:childTnLst>
                                </p:cTn>
                              </p:par>
                              <p:par>
                                <p:cTn id="83" presetID="42" presetClass="entr" presetSubtype="0" fill="hold" nodeType="withEffect">
                                  <p:stCondLst>
                                    <p:cond delay="0"/>
                                  </p:stCondLst>
                                  <p:childTnLst>
                                    <p:set>
                                      <p:cBhvr>
                                        <p:cTn id="84" dur="1" fill="hold">
                                          <p:stCondLst>
                                            <p:cond delay="0"/>
                                          </p:stCondLst>
                                        </p:cTn>
                                        <p:tgtEl>
                                          <p:spTgt spid="12">
                                            <p:txEl>
                                              <p:pRg st="8" end="8"/>
                                            </p:txEl>
                                          </p:spTgt>
                                        </p:tgtEl>
                                        <p:attrNameLst>
                                          <p:attrName>style.visibility</p:attrName>
                                        </p:attrNameLst>
                                      </p:cBhvr>
                                      <p:to>
                                        <p:strVal val="visible"/>
                                      </p:to>
                                    </p:set>
                                    <p:animEffect transition="in" filter="fade">
                                      <p:cBhvr>
                                        <p:cTn id="85" dur="1000"/>
                                        <p:tgtEl>
                                          <p:spTgt spid="12">
                                            <p:txEl>
                                              <p:pRg st="8" end="8"/>
                                            </p:txEl>
                                          </p:spTgt>
                                        </p:tgtEl>
                                      </p:cBhvr>
                                    </p:animEffect>
                                    <p:anim calcmode="lin" valueType="num">
                                      <p:cBhvr>
                                        <p:cTn id="86" dur="1000" fill="hold"/>
                                        <p:tgtEl>
                                          <p:spTgt spid="12">
                                            <p:txEl>
                                              <p:pRg st="8" end="8"/>
                                            </p:txEl>
                                          </p:spTgt>
                                        </p:tgtEl>
                                        <p:attrNameLst>
                                          <p:attrName>ppt_x</p:attrName>
                                        </p:attrNameLst>
                                      </p:cBhvr>
                                      <p:tavLst>
                                        <p:tav tm="0">
                                          <p:val>
                                            <p:strVal val="#ppt_x"/>
                                          </p:val>
                                        </p:tav>
                                        <p:tav tm="100000">
                                          <p:val>
                                            <p:strVal val="#ppt_x"/>
                                          </p:val>
                                        </p:tav>
                                      </p:tavLst>
                                    </p:anim>
                                    <p:anim calcmode="lin" valueType="num">
                                      <p:cBhvr>
                                        <p:cTn id="87" dur="1000" fill="hold"/>
                                        <p:tgtEl>
                                          <p:spTgt spid="12">
                                            <p:txEl>
                                              <p:pRg st="8" end="8"/>
                                            </p:txEl>
                                          </p:spTgt>
                                        </p:tgtEl>
                                        <p:attrNameLst>
                                          <p:attrName>ppt_y</p:attrName>
                                        </p:attrNameLst>
                                      </p:cBhvr>
                                      <p:tavLst>
                                        <p:tav tm="0">
                                          <p:val>
                                            <p:strVal val="#ppt_y+.1"/>
                                          </p:val>
                                        </p:tav>
                                        <p:tav tm="100000">
                                          <p:val>
                                            <p:strVal val="#ppt_y"/>
                                          </p:val>
                                        </p:tav>
                                      </p:tavLst>
                                    </p:anim>
                                  </p:childTnLst>
                                </p:cTn>
                              </p:par>
                              <p:par>
                                <p:cTn id="88" presetID="42" presetClass="entr" presetSubtype="0" fill="hold" nodeType="withEffect">
                                  <p:stCondLst>
                                    <p:cond delay="0"/>
                                  </p:stCondLst>
                                  <p:childTnLst>
                                    <p:set>
                                      <p:cBhvr>
                                        <p:cTn id="89" dur="1" fill="hold">
                                          <p:stCondLst>
                                            <p:cond delay="0"/>
                                          </p:stCondLst>
                                        </p:cTn>
                                        <p:tgtEl>
                                          <p:spTgt spid="12">
                                            <p:txEl>
                                              <p:pRg st="9" end="9"/>
                                            </p:txEl>
                                          </p:spTgt>
                                        </p:tgtEl>
                                        <p:attrNameLst>
                                          <p:attrName>style.visibility</p:attrName>
                                        </p:attrNameLst>
                                      </p:cBhvr>
                                      <p:to>
                                        <p:strVal val="visible"/>
                                      </p:to>
                                    </p:set>
                                    <p:animEffect transition="in" filter="fade">
                                      <p:cBhvr>
                                        <p:cTn id="90" dur="1000"/>
                                        <p:tgtEl>
                                          <p:spTgt spid="12">
                                            <p:txEl>
                                              <p:pRg st="9" end="9"/>
                                            </p:txEl>
                                          </p:spTgt>
                                        </p:tgtEl>
                                      </p:cBhvr>
                                    </p:animEffect>
                                    <p:anim calcmode="lin" valueType="num">
                                      <p:cBhvr>
                                        <p:cTn id="91" dur="1000" fill="hold"/>
                                        <p:tgtEl>
                                          <p:spTgt spid="12">
                                            <p:txEl>
                                              <p:pRg st="9" end="9"/>
                                            </p:txEl>
                                          </p:spTgt>
                                        </p:tgtEl>
                                        <p:attrNameLst>
                                          <p:attrName>ppt_x</p:attrName>
                                        </p:attrNameLst>
                                      </p:cBhvr>
                                      <p:tavLst>
                                        <p:tav tm="0">
                                          <p:val>
                                            <p:strVal val="#ppt_x"/>
                                          </p:val>
                                        </p:tav>
                                        <p:tav tm="100000">
                                          <p:val>
                                            <p:strVal val="#ppt_x"/>
                                          </p:val>
                                        </p:tav>
                                      </p:tavLst>
                                    </p:anim>
                                    <p:anim calcmode="lin" valueType="num">
                                      <p:cBhvr>
                                        <p:cTn id="92" dur="1000" fill="hold"/>
                                        <p:tgtEl>
                                          <p:spTgt spid="1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42" presetClass="entr" presetSubtype="0" fill="hold" nodeType="clickEffect">
                                  <p:stCondLst>
                                    <p:cond delay="0"/>
                                  </p:stCondLst>
                                  <p:childTnLst>
                                    <p:set>
                                      <p:cBhvr>
                                        <p:cTn id="96" dur="1" fill="hold">
                                          <p:stCondLst>
                                            <p:cond delay="0"/>
                                          </p:stCondLst>
                                        </p:cTn>
                                        <p:tgtEl>
                                          <p:spTgt spid="12">
                                            <p:txEl>
                                              <p:pRg st="10" end="10"/>
                                            </p:txEl>
                                          </p:spTgt>
                                        </p:tgtEl>
                                        <p:attrNameLst>
                                          <p:attrName>style.visibility</p:attrName>
                                        </p:attrNameLst>
                                      </p:cBhvr>
                                      <p:to>
                                        <p:strVal val="visible"/>
                                      </p:to>
                                    </p:set>
                                    <p:animEffect transition="in" filter="fade">
                                      <p:cBhvr>
                                        <p:cTn id="97" dur="1000"/>
                                        <p:tgtEl>
                                          <p:spTgt spid="12">
                                            <p:txEl>
                                              <p:pRg st="10" end="10"/>
                                            </p:txEl>
                                          </p:spTgt>
                                        </p:tgtEl>
                                      </p:cBhvr>
                                    </p:animEffect>
                                    <p:anim calcmode="lin" valueType="num">
                                      <p:cBhvr>
                                        <p:cTn id="98" dur="1000" fill="hold"/>
                                        <p:tgtEl>
                                          <p:spTgt spid="12">
                                            <p:txEl>
                                              <p:pRg st="10" end="10"/>
                                            </p:txEl>
                                          </p:spTgt>
                                        </p:tgtEl>
                                        <p:attrNameLst>
                                          <p:attrName>ppt_x</p:attrName>
                                        </p:attrNameLst>
                                      </p:cBhvr>
                                      <p:tavLst>
                                        <p:tav tm="0">
                                          <p:val>
                                            <p:strVal val="#ppt_x"/>
                                          </p:val>
                                        </p:tav>
                                        <p:tav tm="100000">
                                          <p:val>
                                            <p:strVal val="#ppt_x"/>
                                          </p:val>
                                        </p:tav>
                                      </p:tavLst>
                                    </p:anim>
                                    <p:anim calcmode="lin" valueType="num">
                                      <p:cBhvr>
                                        <p:cTn id="99" dur="1000" fill="hold"/>
                                        <p:tgtEl>
                                          <p:spTgt spid="12">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7080" y="1958414"/>
            <a:ext cx="9099833" cy="1754326"/>
          </a:xfrm>
          <a:prstGeom prst="rect">
            <a:avLst/>
          </a:prstGeom>
          <a:noFill/>
        </p:spPr>
        <p:txBody>
          <a:bodyPr wrap="square" lIns="91440" tIns="45720" rIns="91440" bIns="45720">
            <a:spAutoFit/>
          </a:bodyPr>
          <a:lstStyle/>
          <a:p>
            <a:pPr algn="ctr"/>
            <a:r>
              <a:rPr lang="en-US" sz="54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Comments, Questions, Suggestions?</a:t>
            </a:r>
            <a:endParaRPr lang="en-US" sz="5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3" name="Rectangle 2"/>
          <p:cNvSpPr/>
          <p:nvPr/>
        </p:nvSpPr>
        <p:spPr>
          <a:xfrm>
            <a:off x="2092035" y="4089784"/>
            <a:ext cx="6096000" cy="2308324"/>
          </a:xfrm>
          <a:prstGeom prst="rect">
            <a:avLst/>
          </a:prstGeom>
        </p:spPr>
        <p:txBody>
          <a:bodyPr>
            <a:spAutoFit/>
          </a:bodyPr>
          <a:lstStyle/>
          <a:p>
            <a:pPr algn="ctr"/>
            <a:r>
              <a:rPr lang="en-US" dirty="0"/>
              <a:t>Elva Ortega</a:t>
            </a:r>
          </a:p>
          <a:p>
            <a:pPr algn="ctr"/>
            <a:r>
              <a:rPr lang="en-US" dirty="0"/>
              <a:t>Educational Talent Search Advisor</a:t>
            </a:r>
          </a:p>
          <a:p>
            <a:pPr algn="ctr"/>
            <a:r>
              <a:rPr lang="en-US" dirty="0"/>
              <a:t>for Arcata &amp; Eureka High </a:t>
            </a:r>
            <a:r>
              <a:rPr lang="en-US" dirty="0" smtClean="0"/>
              <a:t>School</a:t>
            </a:r>
            <a:endParaRPr lang="en-US" dirty="0"/>
          </a:p>
          <a:p>
            <a:pPr algn="ctr"/>
            <a:r>
              <a:rPr lang="en-US" dirty="0"/>
              <a:t>Tutor Coordinator</a:t>
            </a:r>
          </a:p>
          <a:p>
            <a:pPr algn="ctr"/>
            <a:r>
              <a:rPr lang="en-US" dirty="0"/>
              <a:t>Office: 707-826-5214</a:t>
            </a:r>
          </a:p>
          <a:p>
            <a:pPr algn="ctr"/>
            <a:r>
              <a:rPr lang="en-US" dirty="0"/>
              <a:t>Email: </a:t>
            </a:r>
          </a:p>
          <a:p>
            <a:pPr algn="ctr"/>
            <a:r>
              <a:rPr lang="en-US" dirty="0">
                <a:hlinkClick r:id="rId2"/>
              </a:rPr>
              <a:t>elva.ortega@humboldt.edu</a:t>
            </a:r>
            <a:endParaRPr lang="en-US" dirty="0"/>
          </a:p>
          <a:p>
            <a:pPr algn="ctr"/>
            <a:r>
              <a:rPr lang="en-US" dirty="0">
                <a:hlinkClick r:id="rId3"/>
              </a:rPr>
              <a:t>emo25@humboldt.edu</a:t>
            </a:r>
            <a:endParaRPr lang="en-US" dirty="0"/>
          </a:p>
        </p:txBody>
      </p:sp>
      <p:sp>
        <p:nvSpPr>
          <p:cNvPr id="5" name="Rectangle 4"/>
          <p:cNvSpPr/>
          <p:nvPr/>
        </p:nvSpPr>
        <p:spPr>
          <a:xfrm>
            <a:off x="1714128" y="658040"/>
            <a:ext cx="6851813" cy="923330"/>
          </a:xfrm>
          <a:prstGeom prst="rect">
            <a:avLst/>
          </a:prstGeom>
        </p:spPr>
        <p:txBody>
          <a:bodyPr wrap="square">
            <a:spAutoFit/>
          </a:bodyPr>
          <a:lstStyle/>
          <a:p>
            <a:pPr algn="ctr"/>
            <a:r>
              <a:rPr lang="en-US" sz="5400" b="1" dirty="0" smtClean="0">
                <a:ln w="22225">
                  <a:solidFill>
                    <a:schemeClr val="accent2"/>
                  </a:solidFill>
                  <a:prstDash val="solid"/>
                </a:ln>
                <a:solidFill>
                  <a:schemeClr val="accent2">
                    <a:lumMod val="40000"/>
                    <a:lumOff val="60000"/>
                  </a:schemeClr>
                </a:solidFill>
              </a:rPr>
              <a:t>Thank You !!!</a:t>
            </a:r>
            <a:endParaRPr lang="en-US" sz="54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3932101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 calcmode="lin" valueType="num">
                                      <p:cBhvr>
                                        <p:cTn id="14"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2">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barn(inVertical)">
                                      <p:cBhvr>
                                        <p:cTn id="2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70560"/>
          </a:xfrm>
        </p:spPr>
        <p:txBody>
          <a:bodyPr/>
          <a:lstStyle/>
          <a:p>
            <a:r>
              <a:rPr lang="en-US" dirty="0" smtClean="0"/>
              <a:t>Objectives:</a:t>
            </a:r>
            <a:endParaRPr lang="en-US" dirty="0"/>
          </a:p>
        </p:txBody>
      </p:sp>
      <p:sp>
        <p:nvSpPr>
          <p:cNvPr id="3" name="Content Placeholder 2"/>
          <p:cNvSpPr>
            <a:spLocks noGrp="1"/>
          </p:cNvSpPr>
          <p:nvPr>
            <p:ph idx="1"/>
          </p:nvPr>
        </p:nvSpPr>
        <p:spPr>
          <a:xfrm>
            <a:off x="677334" y="1615643"/>
            <a:ext cx="8596668" cy="3880773"/>
          </a:xfrm>
        </p:spPr>
        <p:txBody>
          <a:bodyPr>
            <a:normAutofit/>
          </a:bodyPr>
          <a:lstStyle/>
          <a:p>
            <a:r>
              <a:rPr lang="en-US" sz="2000" dirty="0" smtClean="0">
                <a:latin typeface="Times New Roman" panose="02020603050405020304" pitchFamily="18" charset="0"/>
                <a:cs typeface="Times New Roman" panose="02020603050405020304" pitchFamily="18" charset="0"/>
              </a:rPr>
              <a:t>Review some sample questions and strategies for the Reading Test, Writing </a:t>
            </a:r>
            <a:r>
              <a:rPr lang="en-US" sz="2000" dirty="0">
                <a:latin typeface="Times New Roman" panose="02020603050405020304" pitchFamily="18" charset="0"/>
                <a:cs typeface="Times New Roman" panose="02020603050405020304" pitchFamily="18" charset="0"/>
              </a:rPr>
              <a:t>&amp;</a:t>
            </a:r>
            <a:r>
              <a:rPr lang="en-US" sz="2000" dirty="0" smtClean="0">
                <a:latin typeface="Times New Roman" panose="02020603050405020304" pitchFamily="18" charset="0"/>
                <a:cs typeface="Times New Roman" panose="02020603050405020304" pitchFamily="18" charset="0"/>
              </a:rPr>
              <a:t> Language Test, and Math Test</a:t>
            </a:r>
          </a:p>
          <a:p>
            <a:r>
              <a:rPr lang="en-US" sz="2000" dirty="0">
                <a:latin typeface="Times New Roman" panose="02020603050405020304" pitchFamily="18" charset="0"/>
                <a:cs typeface="Times New Roman" panose="02020603050405020304" pitchFamily="18" charset="0"/>
              </a:rPr>
              <a:t>Introduce students to Khan Academy + </a:t>
            </a:r>
            <a:r>
              <a:rPr lang="en-US" sz="2000" dirty="0" err="1">
                <a:latin typeface="Times New Roman" panose="02020603050405020304" pitchFamily="18" charset="0"/>
                <a:cs typeface="Times New Roman" panose="02020603050405020304" pitchFamily="18" charset="0"/>
              </a:rPr>
              <a:t>CollegeBoard’s</a:t>
            </a:r>
            <a:r>
              <a:rPr lang="en-US" sz="2000" dirty="0">
                <a:latin typeface="Times New Roman" panose="02020603050405020304" pitchFamily="18" charset="0"/>
                <a:cs typeface="Times New Roman" panose="02020603050405020304" pitchFamily="18" charset="0"/>
              </a:rPr>
              <a:t> study portal</a:t>
            </a:r>
          </a:p>
          <a:p>
            <a:pPr marL="0" indent="0">
              <a:buNone/>
            </a:pPr>
            <a:endParaRPr lang="en-US" sz="2000" dirty="0" smtClean="0">
              <a:latin typeface="Times New Roman" panose="02020603050405020304" pitchFamily="18" charset="0"/>
              <a:cs typeface="Times New Roman" panose="02020603050405020304" pitchFamily="18" charset="0"/>
            </a:endParaRPr>
          </a:p>
          <a:p>
            <a:pPr marL="0" indent="0">
              <a:buNone/>
            </a:pPr>
            <a:endParaRPr lang="en-US" sz="1600" dirty="0" smtClean="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157018" y="5850572"/>
            <a:ext cx="851301" cy="896599"/>
          </a:xfrm>
          <a:prstGeom prst="rect">
            <a:avLst/>
          </a:prstGeom>
        </p:spPr>
      </p:pic>
    </p:spTree>
    <p:extLst>
      <p:ext uri="{BB962C8B-B14F-4D97-AF65-F5344CB8AC3E}">
        <p14:creationId xmlns:p14="http://schemas.microsoft.com/office/powerpoint/2010/main" val="19234947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&amp; Language Section</a:t>
            </a:r>
            <a:endParaRPr lang="en-US" dirty="0"/>
          </a:p>
        </p:txBody>
      </p:sp>
      <p:sp>
        <p:nvSpPr>
          <p:cNvPr id="3" name="Content Placeholder 2"/>
          <p:cNvSpPr>
            <a:spLocks noGrp="1"/>
          </p:cNvSpPr>
          <p:nvPr>
            <p:ph idx="1"/>
          </p:nvPr>
        </p:nvSpPr>
        <p:spPr>
          <a:xfrm>
            <a:off x="677334" y="1598886"/>
            <a:ext cx="8596668" cy="3880773"/>
          </a:xfrm>
        </p:spPr>
        <p:txBody>
          <a:bodyPr>
            <a:normAutofit/>
          </a:bodyPr>
          <a:lstStyle/>
          <a:p>
            <a:r>
              <a:rPr lang="en-US" sz="2000" dirty="0" smtClean="0">
                <a:latin typeface="Times New Roman" panose="02020603050405020304" pitchFamily="18" charset="0"/>
                <a:cs typeface="Times New Roman" panose="02020603050405020304" pitchFamily="18" charset="0"/>
              </a:rPr>
              <a:t>In this section, you’ll be expected to identify grammatical errors in sentences and how to correct them.</a:t>
            </a:r>
          </a:p>
          <a:p>
            <a:r>
              <a:rPr lang="en-US" sz="2000" dirty="0" smtClean="0">
                <a:latin typeface="Times New Roman" panose="02020603050405020304" pitchFamily="18" charset="0"/>
                <a:cs typeface="Times New Roman" panose="02020603050405020304" pitchFamily="18" charset="0"/>
              </a:rPr>
              <a:t>Common types of errors you’ll encounter:</a:t>
            </a:r>
          </a:p>
          <a:p>
            <a:pPr lvl="1"/>
            <a:r>
              <a:rPr lang="en-US" sz="2000" dirty="0" smtClean="0">
                <a:latin typeface="Times New Roman" panose="02020603050405020304" pitchFamily="18" charset="0"/>
                <a:cs typeface="Times New Roman" panose="02020603050405020304" pitchFamily="18" charset="0"/>
              </a:rPr>
              <a:t>Incorrect </a:t>
            </a:r>
            <a:r>
              <a:rPr lang="en-US" sz="2000" dirty="0">
                <a:latin typeface="Times New Roman" panose="02020603050405020304" pitchFamily="18" charset="0"/>
                <a:cs typeface="Times New Roman" panose="02020603050405020304" pitchFamily="18" charset="0"/>
              </a:rPr>
              <a:t>S</a:t>
            </a:r>
            <a:r>
              <a:rPr lang="en-US" sz="2000" dirty="0" smtClean="0">
                <a:latin typeface="Times New Roman" panose="02020603050405020304" pitchFamily="18" charset="0"/>
                <a:cs typeface="Times New Roman" panose="02020603050405020304" pitchFamily="18" charset="0"/>
              </a:rPr>
              <a:t>pelling</a:t>
            </a:r>
          </a:p>
          <a:p>
            <a:pPr lvl="1"/>
            <a:r>
              <a:rPr lang="en-US" sz="2000" dirty="0" smtClean="0">
                <a:latin typeface="Times New Roman" panose="02020603050405020304" pitchFamily="18" charset="0"/>
                <a:cs typeface="Times New Roman" panose="02020603050405020304" pitchFamily="18" charset="0"/>
              </a:rPr>
              <a:t>Incorrect Punctuation </a:t>
            </a:r>
            <a:endParaRPr lang="en-US" sz="2000" dirty="0">
              <a:latin typeface="Times New Roman" panose="02020603050405020304" pitchFamily="18" charset="0"/>
              <a:cs typeface="Times New Roman" panose="02020603050405020304" pitchFamily="18" charset="0"/>
            </a:endParaRPr>
          </a:p>
          <a:p>
            <a:pPr lvl="1"/>
            <a:r>
              <a:rPr lang="en-US" sz="2000" dirty="0" smtClean="0">
                <a:latin typeface="Times New Roman" panose="02020603050405020304" pitchFamily="18" charset="0"/>
                <a:cs typeface="Times New Roman" panose="02020603050405020304" pitchFamily="18" charset="0"/>
              </a:rPr>
              <a:t>Sentence Combining</a:t>
            </a:r>
          </a:p>
          <a:p>
            <a:pPr lvl="1"/>
            <a:r>
              <a:rPr lang="en-US" sz="2000" dirty="0" smtClean="0">
                <a:latin typeface="Times New Roman" panose="02020603050405020304" pitchFamily="18" charset="0"/>
                <a:cs typeface="Times New Roman" panose="02020603050405020304" pitchFamily="18" charset="0"/>
              </a:rPr>
              <a:t>Subject- Verb Agreement</a:t>
            </a:r>
            <a:endParaRPr lang="en-US" sz="20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157018" y="5850572"/>
            <a:ext cx="851301" cy="896599"/>
          </a:xfrm>
          <a:prstGeom prst="rect">
            <a:avLst/>
          </a:prstGeom>
        </p:spPr>
      </p:pic>
    </p:spTree>
    <p:extLst>
      <p:ext uri="{BB962C8B-B14F-4D97-AF65-F5344CB8AC3E}">
        <p14:creationId xmlns:p14="http://schemas.microsoft.com/office/powerpoint/2010/main" val="42537147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07555"/>
            <a:ext cx="8596668" cy="746034"/>
          </a:xfrm>
        </p:spPr>
        <p:txBody>
          <a:bodyPr/>
          <a:lstStyle/>
          <a:p>
            <a:r>
              <a:rPr lang="en-US" dirty="0" smtClean="0"/>
              <a:t>Correct Spelling</a:t>
            </a:r>
            <a:endParaRPr lang="en-US" dirty="0"/>
          </a:p>
        </p:txBody>
      </p:sp>
      <p:sp>
        <p:nvSpPr>
          <p:cNvPr id="3" name="Content Placeholder 2"/>
          <p:cNvSpPr>
            <a:spLocks noGrp="1"/>
          </p:cNvSpPr>
          <p:nvPr>
            <p:ph idx="1"/>
          </p:nvPr>
        </p:nvSpPr>
        <p:spPr>
          <a:xfrm>
            <a:off x="248194" y="953589"/>
            <a:ext cx="9025808" cy="5682738"/>
          </a:xfrm>
        </p:spPr>
        <p:txBody>
          <a:bodyPr>
            <a:normAutofit fontScale="92500" lnSpcReduction="10000"/>
          </a:bodyPr>
          <a:lstStyle/>
          <a:p>
            <a:r>
              <a:rPr lang="en-US" sz="2200" dirty="0" smtClean="0">
                <a:latin typeface="Times New Roman" panose="02020603050405020304" pitchFamily="18" charset="0"/>
                <a:cs typeface="Times New Roman" panose="02020603050405020304" pitchFamily="18" charset="0"/>
              </a:rPr>
              <a:t>Commonly misspelled words are regularly featured on the test, and these are probably the easiest points to score on your test. Very often these are words that sound the same, but have different meanings. Be careful to slow down and pay attention since these are also easy to gloss over.</a:t>
            </a:r>
          </a:p>
          <a:p>
            <a:pPr marL="0" indent="0">
              <a:buNone/>
            </a:pPr>
            <a:endParaRPr lang="en-US" sz="2000" dirty="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Here are some examples:</a:t>
            </a:r>
          </a:p>
          <a:p>
            <a:pPr lvl="2"/>
            <a:r>
              <a:rPr lang="en-US" sz="2000" dirty="0" smtClean="0">
                <a:latin typeface="Times New Roman" panose="02020603050405020304" pitchFamily="18" charset="0"/>
                <a:cs typeface="Times New Roman" panose="02020603050405020304" pitchFamily="18" charset="0"/>
              </a:rPr>
              <a:t>There/They’re/Their</a:t>
            </a:r>
            <a:endParaRPr lang="en-US" sz="2000" dirty="0">
              <a:latin typeface="Times New Roman" panose="02020603050405020304" pitchFamily="18" charset="0"/>
              <a:cs typeface="Times New Roman" panose="02020603050405020304" pitchFamily="18" charset="0"/>
            </a:endParaRPr>
          </a:p>
          <a:p>
            <a:pPr lvl="2"/>
            <a:r>
              <a:rPr lang="en-US" sz="2000" dirty="0" smtClean="0">
                <a:latin typeface="Times New Roman" panose="02020603050405020304" pitchFamily="18" charset="0"/>
                <a:cs typeface="Times New Roman" panose="02020603050405020304" pitchFamily="18" charset="0"/>
              </a:rPr>
              <a:t>Accept/Except</a:t>
            </a:r>
          </a:p>
          <a:p>
            <a:pPr lvl="2"/>
            <a:r>
              <a:rPr lang="en-US" sz="2000" dirty="0" smtClean="0">
                <a:latin typeface="Times New Roman" panose="02020603050405020304" pitchFamily="18" charset="0"/>
                <a:cs typeface="Times New Roman" panose="02020603050405020304" pitchFamily="18" charset="0"/>
              </a:rPr>
              <a:t>Effect/ Affect</a:t>
            </a:r>
            <a:endParaRPr lang="en-US" sz="2000" dirty="0">
              <a:latin typeface="Times New Roman" panose="02020603050405020304" pitchFamily="18" charset="0"/>
              <a:cs typeface="Times New Roman" panose="02020603050405020304" pitchFamily="18" charset="0"/>
            </a:endParaRPr>
          </a:p>
          <a:p>
            <a:pPr lvl="2"/>
            <a:r>
              <a:rPr lang="en-US" sz="2000" dirty="0" smtClean="0">
                <a:latin typeface="Times New Roman" panose="02020603050405020304" pitchFamily="18" charset="0"/>
                <a:cs typeface="Times New Roman" panose="02020603050405020304" pitchFamily="18" charset="0"/>
              </a:rPr>
              <a:t>Were/Where/We’re</a:t>
            </a:r>
          </a:p>
          <a:p>
            <a:pPr marL="914400" lvl="2" indent="0">
              <a:buNone/>
            </a:pPr>
            <a:endParaRPr lang="en-US" sz="2000" dirty="0" smtClean="0">
              <a:latin typeface="Times New Roman" panose="02020603050405020304" pitchFamily="18" charset="0"/>
              <a:cs typeface="Times New Roman" panose="02020603050405020304" pitchFamily="18" charset="0"/>
            </a:endParaRPr>
          </a:p>
          <a:p>
            <a:pPr marL="914400" lvl="2" indent="0">
              <a:buNone/>
            </a:pPr>
            <a:r>
              <a:rPr lang="en-US" sz="2000" dirty="0" smtClean="0">
                <a:latin typeface="Times New Roman" panose="02020603050405020304" pitchFamily="18" charset="0"/>
                <a:cs typeface="Times New Roman" panose="02020603050405020304" pitchFamily="18" charset="0"/>
              </a:rPr>
              <a:t>For a good starting place on commonly confused words</a:t>
            </a:r>
            <a:r>
              <a:rPr lang="en-US" sz="2000" dirty="0">
                <a:latin typeface="Times New Roman" panose="02020603050405020304" pitchFamily="18" charset="0"/>
                <a:cs typeface="Times New Roman" panose="02020603050405020304" pitchFamily="18" charset="0"/>
              </a:rPr>
              <a:t>, check out </a:t>
            </a:r>
            <a:r>
              <a:rPr lang="en-US" sz="2000" dirty="0">
                <a:latin typeface="Times New Roman" panose="02020603050405020304" pitchFamily="18" charset="0"/>
                <a:cs typeface="Times New Roman" panose="02020603050405020304" pitchFamily="18" charset="0"/>
                <a:hlinkClick r:id="rId3"/>
              </a:rPr>
              <a:t>http://</a:t>
            </a:r>
            <a:r>
              <a:rPr lang="en-US" sz="2000" dirty="0" smtClean="0">
                <a:latin typeface="Times New Roman" panose="02020603050405020304" pitchFamily="18" charset="0"/>
                <a:cs typeface="Times New Roman" panose="02020603050405020304" pitchFamily="18" charset="0"/>
                <a:hlinkClick r:id="rId3"/>
              </a:rPr>
              <a:t>homepage.smc.edu/reading_lab/words_commonly_confused.htm</a:t>
            </a:r>
            <a:endParaRPr lang="en-US" sz="2000" dirty="0">
              <a:latin typeface="Times New Roman" panose="02020603050405020304" pitchFamily="18" charset="0"/>
              <a:cs typeface="Times New Roman" panose="02020603050405020304" pitchFamily="18" charset="0"/>
            </a:endParaRPr>
          </a:p>
          <a:p>
            <a:pPr marL="914400" lvl="2" indent="0">
              <a:buNone/>
            </a:pPr>
            <a:endParaRPr lang="en-US" sz="2000" b="1" u="sng" dirty="0" smtClean="0">
              <a:latin typeface="Times New Roman" panose="02020603050405020304" pitchFamily="18" charset="0"/>
              <a:cs typeface="Times New Roman" panose="02020603050405020304" pitchFamily="18" charset="0"/>
            </a:endParaRPr>
          </a:p>
          <a:p>
            <a:pPr marL="914400" lvl="2" indent="0">
              <a:buNone/>
            </a:pPr>
            <a:r>
              <a:rPr lang="en-US" sz="2000" b="1" u="sng" dirty="0" smtClean="0">
                <a:latin typeface="Times New Roman" panose="02020603050405020304" pitchFamily="18" charset="0"/>
                <a:cs typeface="Times New Roman" panose="02020603050405020304" pitchFamily="18" charset="0"/>
              </a:rPr>
              <a:t>TIP: </a:t>
            </a:r>
            <a:r>
              <a:rPr lang="en-US" sz="2000" dirty="0" smtClean="0">
                <a:latin typeface="Times New Roman" panose="02020603050405020304" pitchFamily="18" charset="0"/>
                <a:cs typeface="Times New Roman" panose="02020603050405020304" pitchFamily="18" charset="0"/>
              </a:rPr>
              <a:t> Identifying the part of speech can be a big help, even if you don’t know the word’s meaning.</a:t>
            </a:r>
            <a:endParaRPr lang="en-US" sz="2000" b="1" u="sng" dirty="0" smtClean="0">
              <a:latin typeface="Times New Roman" panose="02020603050405020304" pitchFamily="18" charset="0"/>
              <a:cs typeface="Times New Roman" panose="02020603050405020304" pitchFamily="18" charset="0"/>
            </a:endParaRPr>
          </a:p>
          <a:p>
            <a:pPr marL="914400" lvl="2" indent="0">
              <a:buNone/>
            </a:pPr>
            <a:endParaRPr lang="en-US" sz="2000" dirty="0" smtClean="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4"/>
          <a:stretch>
            <a:fillRect/>
          </a:stretch>
        </p:blipFill>
        <p:spPr>
          <a:xfrm>
            <a:off x="157018" y="5850572"/>
            <a:ext cx="851301" cy="896599"/>
          </a:xfrm>
          <a:prstGeom prst="rect">
            <a:avLst/>
          </a:prstGeom>
        </p:spPr>
      </p:pic>
    </p:spTree>
    <p:extLst>
      <p:ext uri="{BB962C8B-B14F-4D97-AF65-F5344CB8AC3E}">
        <p14:creationId xmlns:p14="http://schemas.microsoft.com/office/powerpoint/2010/main" val="413904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arn(inVertic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arn(inVertic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arn(inVertical)">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arn(inVertical)">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 calcmode="lin" valueType="num">
                                      <p:cBhvr additive="base">
                                        <p:cTn id="2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anim calcmode="lin" valueType="num">
                                      <p:cBhvr additive="base">
                                        <p:cTn id="3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858" y="152611"/>
            <a:ext cx="9174904" cy="1898257"/>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882" y="2207542"/>
            <a:ext cx="6061872" cy="4387769"/>
          </a:xfrm>
          <a:prstGeom prst="rect">
            <a:avLst/>
          </a:prstGeom>
        </p:spPr>
      </p:pic>
      <p:sp>
        <p:nvSpPr>
          <p:cNvPr id="2" name="TextBox 1"/>
          <p:cNvSpPr txBox="1"/>
          <p:nvPr/>
        </p:nvSpPr>
        <p:spPr>
          <a:xfrm>
            <a:off x="5465716" y="6072091"/>
            <a:ext cx="3958046" cy="523220"/>
          </a:xfrm>
          <a:prstGeom prst="rect">
            <a:avLst/>
          </a:prstGeom>
          <a:noFill/>
        </p:spPr>
        <p:txBody>
          <a:bodyPr wrap="square" rtlCol="0">
            <a:spAutoFit/>
          </a:bodyPr>
          <a:lstStyle/>
          <a:p>
            <a:r>
              <a:rPr lang="en-US" sz="1400" dirty="0">
                <a:latin typeface="Times New Roman" panose="02020603050405020304" pitchFamily="18" charset="0"/>
                <a:cs typeface="Times New Roman" panose="02020603050405020304" pitchFamily="18" charset="0"/>
              </a:rPr>
              <a:t>Example provided is taken from the Khan Academy </a:t>
            </a:r>
            <a:r>
              <a:rPr lang="en-US" sz="1400" dirty="0" smtClean="0">
                <a:latin typeface="Times New Roman" panose="02020603050405020304" pitchFamily="18" charset="0"/>
                <a:cs typeface="Times New Roman" panose="02020603050405020304" pitchFamily="18" charset="0"/>
              </a:rPr>
              <a:t>Writing &amp; Language </a:t>
            </a:r>
            <a:r>
              <a:rPr lang="en-US" sz="1400" dirty="0">
                <a:latin typeface="Times New Roman" panose="02020603050405020304" pitchFamily="18" charset="0"/>
                <a:cs typeface="Times New Roman" panose="02020603050405020304" pitchFamily="18" charset="0"/>
              </a:rPr>
              <a:t>Diagnostic Quiz</a:t>
            </a:r>
          </a:p>
        </p:txBody>
      </p:sp>
      <p:pic>
        <p:nvPicPr>
          <p:cNvPr id="5" name="Picture 4"/>
          <p:cNvPicPr>
            <a:picLocks noChangeAspect="1"/>
          </p:cNvPicPr>
          <p:nvPr/>
        </p:nvPicPr>
        <p:blipFill>
          <a:blip r:embed="rId4"/>
          <a:stretch>
            <a:fillRect/>
          </a:stretch>
        </p:blipFill>
        <p:spPr>
          <a:xfrm>
            <a:off x="157018" y="5850572"/>
            <a:ext cx="851301" cy="896599"/>
          </a:xfrm>
          <a:prstGeom prst="rect">
            <a:avLst/>
          </a:prstGeom>
        </p:spPr>
      </p:pic>
    </p:spTree>
    <p:extLst>
      <p:ext uri="{BB962C8B-B14F-4D97-AF65-F5344CB8AC3E}">
        <p14:creationId xmlns:p14="http://schemas.microsoft.com/office/powerpoint/2010/main" val="10905231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720436"/>
          </a:xfrm>
        </p:spPr>
        <p:txBody>
          <a:bodyPr/>
          <a:lstStyle/>
          <a:p>
            <a:r>
              <a:rPr lang="en-US" dirty="0" smtClean="0"/>
              <a:t>What are commas used for ?</a:t>
            </a:r>
            <a:endParaRPr lang="en-US" dirty="0"/>
          </a:p>
        </p:txBody>
      </p:sp>
      <p:sp>
        <p:nvSpPr>
          <p:cNvPr id="3" name="Content Placeholder 2"/>
          <p:cNvSpPr>
            <a:spLocks noGrp="1"/>
          </p:cNvSpPr>
          <p:nvPr>
            <p:ph idx="1"/>
          </p:nvPr>
        </p:nvSpPr>
        <p:spPr>
          <a:xfrm>
            <a:off x="152927" y="720436"/>
            <a:ext cx="9379132" cy="5860007"/>
          </a:xfrm>
        </p:spPr>
        <p:txBody>
          <a:bodyPr>
            <a:normAutofit fontScale="92500" lnSpcReduction="20000"/>
          </a:bodyPr>
          <a:lstStyle/>
          <a:p>
            <a:pPr marL="0" indent="0">
              <a:buNone/>
            </a:pPr>
            <a:r>
              <a:rPr lang="en-US" sz="2000" dirty="0" smtClean="0">
                <a:latin typeface="Times New Roman" panose="02020603050405020304" pitchFamily="18" charset="0"/>
                <a:cs typeface="Times New Roman" panose="02020603050405020304" pitchFamily="18" charset="0"/>
              </a:rPr>
              <a:t>	You’ll be expected to know how to use commas and semi-colons correctly. It isn’t enough to know if a sentence is correct or incorrect, you’ll also be expected to know how to fix it. </a:t>
            </a:r>
          </a:p>
          <a:p>
            <a:pPr marL="0" indent="0">
              <a:buNone/>
            </a:pPr>
            <a:r>
              <a:rPr lang="en-US" sz="2000" dirty="0" smtClean="0">
                <a:latin typeface="Times New Roman" panose="02020603050405020304" pitchFamily="18" charset="0"/>
                <a:cs typeface="Times New Roman" panose="02020603050405020304" pitchFamily="18" charset="0"/>
              </a:rPr>
              <a:t>Here are some common uses for commas: </a:t>
            </a:r>
          </a:p>
          <a:p>
            <a:pPr lvl="1"/>
            <a:r>
              <a:rPr lang="en-US" sz="1800" dirty="0" smtClean="0">
                <a:latin typeface="Times New Roman" panose="02020603050405020304" pitchFamily="18" charset="0"/>
                <a:cs typeface="Times New Roman" panose="02020603050405020304" pitchFamily="18" charset="0"/>
              </a:rPr>
              <a:t>To separate dependent and </a:t>
            </a:r>
            <a:r>
              <a:rPr lang="en-US" sz="1800" dirty="0">
                <a:latin typeface="Times New Roman" panose="02020603050405020304" pitchFamily="18" charset="0"/>
                <a:cs typeface="Times New Roman" panose="02020603050405020304" pitchFamily="18" charset="0"/>
              </a:rPr>
              <a:t>independent </a:t>
            </a:r>
            <a:r>
              <a:rPr lang="en-US" sz="1800" dirty="0" smtClean="0">
                <a:latin typeface="Times New Roman" panose="02020603050405020304" pitchFamily="18" charset="0"/>
                <a:cs typeface="Times New Roman" panose="02020603050405020304" pitchFamily="18" charset="0"/>
              </a:rPr>
              <a:t>clauses</a:t>
            </a:r>
          </a:p>
          <a:p>
            <a:pPr lvl="2"/>
            <a:r>
              <a:rPr lang="en-US" sz="1800" b="1" dirty="0" smtClean="0">
                <a:latin typeface="Times New Roman" panose="02020603050405020304" pitchFamily="18" charset="0"/>
                <a:cs typeface="Times New Roman" panose="02020603050405020304" pitchFamily="18" charset="0"/>
              </a:rPr>
              <a:t>Although</a:t>
            </a:r>
            <a:r>
              <a:rPr lang="en-US" sz="1800" dirty="0" smtClean="0">
                <a:latin typeface="Times New Roman" panose="02020603050405020304" pitchFamily="18" charset="0"/>
                <a:cs typeface="Times New Roman" panose="02020603050405020304" pitchFamily="18" charset="0"/>
              </a:rPr>
              <a:t> no witnesses have come forward, the investigators are confident they will solve the case.</a:t>
            </a:r>
          </a:p>
          <a:p>
            <a:pPr lvl="2"/>
            <a:r>
              <a:rPr lang="en-US" sz="1800" dirty="0" smtClean="0">
                <a:latin typeface="Times New Roman" panose="02020603050405020304" pitchFamily="18" charset="0"/>
                <a:cs typeface="Times New Roman" panose="02020603050405020304" pitchFamily="18" charset="0"/>
              </a:rPr>
              <a:t>If your subordinating conjunction is </a:t>
            </a:r>
            <a:r>
              <a:rPr lang="en-US" sz="1800" b="1" u="sng" dirty="0" smtClean="0">
                <a:latin typeface="Times New Roman" panose="02020603050405020304" pitchFamily="18" charset="0"/>
                <a:cs typeface="Times New Roman" panose="02020603050405020304" pitchFamily="18" charset="0"/>
              </a:rPr>
              <a:t>in the middle of a sentence</a:t>
            </a:r>
            <a:r>
              <a:rPr lang="en-US" sz="1800" dirty="0" smtClean="0">
                <a:latin typeface="Times New Roman" panose="02020603050405020304" pitchFamily="18" charset="0"/>
                <a:cs typeface="Times New Roman" panose="02020603050405020304" pitchFamily="18" charset="0"/>
              </a:rPr>
              <a:t>, no comma is needed</a:t>
            </a:r>
          </a:p>
          <a:p>
            <a:pPr marL="1371600" lvl="3" indent="0">
              <a:buNone/>
            </a:pPr>
            <a:r>
              <a:rPr lang="en-US" sz="1600" dirty="0" smtClean="0">
                <a:latin typeface="Times New Roman" panose="02020603050405020304" pitchFamily="18" charset="0"/>
                <a:cs typeface="Times New Roman" panose="02020603050405020304" pitchFamily="18" charset="0"/>
              </a:rPr>
              <a:t>The investigators are confident they will solve the case although no witnesses have come forward.</a:t>
            </a:r>
          </a:p>
          <a:p>
            <a:pPr lvl="1"/>
            <a:r>
              <a:rPr lang="en-US" sz="1800" dirty="0" smtClean="0">
                <a:latin typeface="Times New Roman" panose="02020603050405020304" pitchFamily="18" charset="0"/>
                <a:cs typeface="Times New Roman" panose="02020603050405020304" pitchFamily="18" charset="0"/>
              </a:rPr>
              <a:t>To link two complete sentences together using a coordinating conjunction (</a:t>
            </a:r>
            <a:r>
              <a:rPr lang="en-US" sz="1800" dirty="0" err="1" smtClean="0">
                <a:latin typeface="Times New Roman" panose="02020603050405020304" pitchFamily="18" charset="0"/>
                <a:cs typeface="Times New Roman" panose="02020603050405020304" pitchFamily="18" charset="0"/>
              </a:rPr>
              <a:t>a.k.a</a:t>
            </a:r>
            <a:r>
              <a:rPr lang="en-US" sz="1800" dirty="0" smtClean="0">
                <a:latin typeface="Times New Roman" panose="02020603050405020304" pitchFamily="18" charset="0"/>
                <a:cs typeface="Times New Roman" panose="02020603050405020304" pitchFamily="18" charset="0"/>
              </a:rPr>
              <a:t> = FANBOYS)	 </a:t>
            </a:r>
          </a:p>
          <a:p>
            <a:pPr lvl="2"/>
            <a:r>
              <a:rPr lang="en-US" sz="1800" i="1" dirty="0" smtClean="0">
                <a:latin typeface="Times New Roman" panose="02020603050405020304" pitchFamily="18" charset="0"/>
                <a:cs typeface="Times New Roman" panose="02020603050405020304" pitchFamily="18" charset="0"/>
              </a:rPr>
              <a:t>Scientists are often expected to reproduce their results from experiments, ___ it is not uncommon for scientists doing similar research to share their procedures with one another.</a:t>
            </a:r>
            <a:endParaRPr lang="en-US" sz="1800" i="1" dirty="0">
              <a:latin typeface="Times New Roman" panose="02020603050405020304" pitchFamily="18" charset="0"/>
              <a:cs typeface="Times New Roman" panose="02020603050405020304" pitchFamily="18" charset="0"/>
            </a:endParaRPr>
          </a:p>
          <a:p>
            <a:pPr lvl="1"/>
            <a:r>
              <a:rPr lang="en-US" sz="1800" dirty="0" smtClean="0">
                <a:latin typeface="Times New Roman" panose="02020603050405020304" pitchFamily="18" charset="0"/>
                <a:cs typeface="Times New Roman" panose="02020603050405020304" pitchFamily="18" charset="0"/>
              </a:rPr>
              <a:t>To provide extra information, often about the subject</a:t>
            </a:r>
          </a:p>
          <a:p>
            <a:pPr lvl="2"/>
            <a:r>
              <a:rPr lang="en-US" sz="1800" i="1" dirty="0" smtClean="0">
                <a:latin typeface="Times New Roman" panose="02020603050405020304" pitchFamily="18" charset="0"/>
                <a:cs typeface="Times New Roman" panose="02020603050405020304" pitchFamily="18" charset="0"/>
              </a:rPr>
              <a:t>Humboldt State University, the northernmost CSU in California, is more than 100 years old.</a:t>
            </a:r>
          </a:p>
          <a:p>
            <a:pPr lvl="2"/>
            <a:r>
              <a:rPr lang="en-US" sz="1800" i="1" dirty="0" smtClean="0">
                <a:latin typeface="Times New Roman" panose="02020603050405020304" pitchFamily="18" charset="0"/>
                <a:cs typeface="Times New Roman" panose="02020603050405020304" pitchFamily="18" charset="0"/>
              </a:rPr>
              <a:t>The northernmost CSU in California, Humboldt State University is more than 100 years old.</a:t>
            </a:r>
          </a:p>
          <a:p>
            <a:pPr lvl="1"/>
            <a:endParaRPr lang="en-US" sz="1800" b="1" u="sng" dirty="0" smtClean="0">
              <a:latin typeface="Times New Roman" panose="02020603050405020304" pitchFamily="18" charset="0"/>
              <a:cs typeface="Times New Roman" panose="02020603050405020304" pitchFamily="18" charset="0"/>
            </a:endParaRPr>
          </a:p>
          <a:p>
            <a:pPr lvl="1"/>
            <a:r>
              <a:rPr lang="en-US" sz="1800" b="1" u="sng" dirty="0" smtClean="0">
                <a:latin typeface="Times New Roman" panose="02020603050405020304" pitchFamily="18" charset="0"/>
                <a:cs typeface="Times New Roman" panose="02020603050405020304" pitchFamily="18" charset="0"/>
              </a:rPr>
              <a:t>TIP:</a:t>
            </a:r>
            <a:r>
              <a:rPr lang="en-US" sz="1800" dirty="0" smtClean="0">
                <a:latin typeface="Times New Roman" panose="02020603050405020304" pitchFamily="18" charset="0"/>
                <a:cs typeface="Times New Roman" panose="02020603050405020304" pitchFamily="18" charset="0"/>
              </a:rPr>
              <a:t> Whenever you have a subordinating conjunction at the start of a sentence, you have a dependent clause.</a:t>
            </a:r>
          </a:p>
          <a:p>
            <a:pPr lvl="2"/>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see </a:t>
            </a:r>
            <a:r>
              <a:rPr lang="en-US" sz="1600" dirty="0">
                <a:latin typeface="Times New Roman" panose="02020603050405020304" pitchFamily="18" charset="0"/>
                <a:cs typeface="Times New Roman" panose="02020603050405020304" pitchFamily="18" charset="0"/>
                <a:hlinkClick r:id="rId3"/>
              </a:rPr>
              <a:t>http://www.chompchomp.com/terms/subordinateconjunction.htm</a:t>
            </a:r>
            <a:r>
              <a:rPr lang="en-US" sz="1600" dirty="0">
                <a:latin typeface="Times New Roman" panose="02020603050405020304" pitchFamily="18" charset="0"/>
                <a:cs typeface="Times New Roman" panose="02020603050405020304" pitchFamily="18" charset="0"/>
              </a:rPr>
              <a:t> for more info)</a:t>
            </a:r>
            <a:endParaRPr lang="en-US" sz="1600" b="1" u="sng"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364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500"/>
                                        <p:tgtEl>
                                          <p:spTgt spid="3">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12" end="12"/>
                                            </p:txEl>
                                          </p:spTgt>
                                        </p:tgtEl>
                                        <p:attrNameLst>
                                          <p:attrName>style.visibility</p:attrName>
                                        </p:attrNameLst>
                                      </p:cBhvr>
                                      <p:to>
                                        <p:strVal val="visible"/>
                                      </p:to>
                                    </p:set>
                                    <p:animEffect transition="in" filter="fade">
                                      <p:cBhvr>
                                        <p:cTn id="52" dur="500"/>
                                        <p:tgtEl>
                                          <p:spTgt spid="3">
                                            <p:txEl>
                                              <p:pRg st="12" end="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3" end="13"/>
                                            </p:txEl>
                                          </p:spTgt>
                                        </p:tgtEl>
                                        <p:attrNameLst>
                                          <p:attrName>style.visibility</p:attrName>
                                        </p:attrNameLst>
                                      </p:cBhvr>
                                      <p:to>
                                        <p:strVal val="visible"/>
                                      </p:to>
                                    </p:set>
                                    <p:animEffect transition="in" filter="fade">
                                      <p:cBhvr>
                                        <p:cTn id="57"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551" y="169818"/>
            <a:ext cx="8787284" cy="2155371"/>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6107" y="2619564"/>
            <a:ext cx="5245699" cy="4079988"/>
          </a:xfrm>
          <a:prstGeom prst="rect">
            <a:avLst/>
          </a:prstGeom>
        </p:spPr>
      </p:pic>
      <p:sp>
        <p:nvSpPr>
          <p:cNvPr id="4" name="TextBox 3"/>
          <p:cNvSpPr txBox="1"/>
          <p:nvPr/>
        </p:nvSpPr>
        <p:spPr>
          <a:xfrm>
            <a:off x="7041806" y="4136338"/>
            <a:ext cx="3958046" cy="523220"/>
          </a:xfrm>
          <a:prstGeom prst="rect">
            <a:avLst/>
          </a:prstGeom>
          <a:noFill/>
        </p:spPr>
        <p:txBody>
          <a:bodyPr wrap="square" rtlCol="0">
            <a:spAutoFit/>
          </a:bodyPr>
          <a:lstStyle/>
          <a:p>
            <a:r>
              <a:rPr lang="en-US" sz="1400" dirty="0">
                <a:latin typeface="Times New Roman" panose="02020603050405020304" pitchFamily="18" charset="0"/>
                <a:cs typeface="Times New Roman" panose="02020603050405020304" pitchFamily="18" charset="0"/>
              </a:rPr>
              <a:t>Example provided is taken from the Khan Academy </a:t>
            </a:r>
            <a:r>
              <a:rPr lang="en-US" sz="1400" dirty="0" smtClean="0">
                <a:latin typeface="Times New Roman" panose="02020603050405020304" pitchFamily="18" charset="0"/>
                <a:cs typeface="Times New Roman" panose="02020603050405020304" pitchFamily="18" charset="0"/>
              </a:rPr>
              <a:t>Writing &amp; Language </a:t>
            </a:r>
            <a:r>
              <a:rPr lang="en-US" sz="1400" dirty="0">
                <a:latin typeface="Times New Roman" panose="02020603050405020304" pitchFamily="18" charset="0"/>
                <a:cs typeface="Times New Roman" panose="02020603050405020304" pitchFamily="18" charset="0"/>
              </a:rPr>
              <a:t>Diagnostic Quiz</a:t>
            </a:r>
          </a:p>
        </p:txBody>
      </p:sp>
      <p:sp>
        <p:nvSpPr>
          <p:cNvPr id="5" name="Right Arrow 4"/>
          <p:cNvSpPr/>
          <p:nvPr/>
        </p:nvSpPr>
        <p:spPr>
          <a:xfrm>
            <a:off x="2512291" y="175491"/>
            <a:ext cx="1237673" cy="332509"/>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5"/>
          <a:stretch>
            <a:fillRect/>
          </a:stretch>
        </p:blipFill>
        <p:spPr>
          <a:xfrm>
            <a:off x="157018" y="5850572"/>
            <a:ext cx="851301" cy="896599"/>
          </a:xfrm>
          <a:prstGeom prst="rect">
            <a:avLst/>
          </a:prstGeom>
        </p:spPr>
      </p:pic>
    </p:spTree>
    <p:extLst>
      <p:ext uri="{BB962C8B-B14F-4D97-AF65-F5344CB8AC3E}">
        <p14:creationId xmlns:p14="http://schemas.microsoft.com/office/powerpoint/2010/main" val="3728862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519" y="175748"/>
            <a:ext cx="8373292" cy="237101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38652" y="2727895"/>
            <a:ext cx="5244625" cy="3977468"/>
          </a:xfrm>
          <a:prstGeom prst="rect">
            <a:avLst/>
          </a:prstGeom>
        </p:spPr>
      </p:pic>
      <p:sp>
        <p:nvSpPr>
          <p:cNvPr id="6" name="TextBox 5"/>
          <p:cNvSpPr txBox="1"/>
          <p:nvPr/>
        </p:nvSpPr>
        <p:spPr>
          <a:xfrm>
            <a:off x="7083277" y="4312564"/>
            <a:ext cx="3958046" cy="523220"/>
          </a:xfrm>
          <a:prstGeom prst="rect">
            <a:avLst/>
          </a:prstGeom>
          <a:noFill/>
        </p:spPr>
        <p:txBody>
          <a:bodyPr wrap="square" rtlCol="0">
            <a:spAutoFit/>
          </a:bodyPr>
          <a:lstStyle/>
          <a:p>
            <a:r>
              <a:rPr lang="en-US" sz="1400" dirty="0">
                <a:latin typeface="Times New Roman" panose="02020603050405020304" pitchFamily="18" charset="0"/>
                <a:cs typeface="Times New Roman" panose="02020603050405020304" pitchFamily="18" charset="0"/>
              </a:rPr>
              <a:t>Example provided is taken from the Khan Academy </a:t>
            </a:r>
            <a:r>
              <a:rPr lang="en-US" sz="1400" dirty="0" smtClean="0">
                <a:latin typeface="Times New Roman" panose="02020603050405020304" pitchFamily="18" charset="0"/>
                <a:cs typeface="Times New Roman" panose="02020603050405020304" pitchFamily="18" charset="0"/>
              </a:rPr>
              <a:t>Writing &amp; Language </a:t>
            </a:r>
            <a:r>
              <a:rPr lang="en-US" sz="1400" dirty="0">
                <a:latin typeface="Times New Roman" panose="02020603050405020304" pitchFamily="18" charset="0"/>
                <a:cs typeface="Times New Roman" panose="02020603050405020304" pitchFamily="18" charset="0"/>
              </a:rPr>
              <a:t>Diagnostic Quiz</a:t>
            </a:r>
          </a:p>
        </p:txBody>
      </p:sp>
      <p:pic>
        <p:nvPicPr>
          <p:cNvPr id="7" name="Picture 6"/>
          <p:cNvPicPr>
            <a:picLocks noChangeAspect="1"/>
          </p:cNvPicPr>
          <p:nvPr/>
        </p:nvPicPr>
        <p:blipFill>
          <a:blip r:embed="rId5"/>
          <a:stretch>
            <a:fillRect/>
          </a:stretch>
        </p:blipFill>
        <p:spPr>
          <a:xfrm>
            <a:off x="157018" y="5850572"/>
            <a:ext cx="851301" cy="896599"/>
          </a:xfrm>
          <a:prstGeom prst="rect">
            <a:avLst/>
          </a:prstGeom>
        </p:spPr>
      </p:pic>
    </p:spTree>
    <p:extLst>
      <p:ext uri="{BB962C8B-B14F-4D97-AF65-F5344CB8AC3E}">
        <p14:creationId xmlns:p14="http://schemas.microsoft.com/office/powerpoint/2010/main" val="17626511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531" y="106569"/>
            <a:ext cx="6462796" cy="923330"/>
          </a:xfrm>
          <a:prstGeom prst="rect">
            <a:avLst/>
          </a:prstGeom>
          <a:noFill/>
        </p:spPr>
        <p:txBody>
          <a:bodyPr wrap="none" lIns="91440" tIns="45720" rIns="91440" bIns="45720">
            <a:spAutoFit/>
          </a:bodyPr>
          <a:lstStyle/>
          <a:p>
            <a:pPr algn="ctr"/>
            <a:r>
              <a:rPr lang="en-US" sz="5400" dirty="0" smtClean="0">
                <a:ln w="0"/>
                <a:solidFill>
                  <a:schemeClr val="accent1"/>
                </a:solidFill>
                <a:effectLst>
                  <a:outerShdw blurRad="38100" dist="25400" dir="5400000" algn="ctr" rotWithShape="0">
                    <a:srgbClr val="6E747A">
                      <a:alpha val="43000"/>
                    </a:srgbClr>
                  </a:outerShdw>
                </a:effectLst>
              </a:rPr>
              <a:t>The Reading Section</a:t>
            </a:r>
            <a:endParaRPr lang="en-US" sz="5400" b="0" cap="none" spc="0" dirty="0">
              <a:ln w="0"/>
              <a:solidFill>
                <a:schemeClr val="accent1"/>
              </a:solidFill>
              <a:effectLst>
                <a:outerShdw blurRad="38100" dist="25400" dir="5400000" algn="ctr" rotWithShape="0">
                  <a:srgbClr val="6E747A">
                    <a:alpha val="43000"/>
                  </a:srgbClr>
                </a:outerShdw>
              </a:effectLst>
            </a:endParaRPr>
          </a:p>
        </p:txBody>
      </p:sp>
      <p:sp>
        <p:nvSpPr>
          <p:cNvPr id="3" name="TextBox 2"/>
          <p:cNvSpPr txBox="1"/>
          <p:nvPr/>
        </p:nvSpPr>
        <p:spPr>
          <a:xfrm>
            <a:off x="391886" y="1214846"/>
            <a:ext cx="9117874" cy="4031873"/>
          </a:xfrm>
          <a:prstGeom prst="rect">
            <a:avLst/>
          </a:prstGeom>
          <a:noFill/>
        </p:spPr>
        <p:txBody>
          <a:bodyPr wrap="square" rtlCol="0">
            <a:spAutoFit/>
          </a:bodyPr>
          <a:lstStyle/>
          <a:p>
            <a:r>
              <a:rPr lang="en-US" sz="2000" dirty="0" smtClean="0">
                <a:latin typeface="Times New Roman" panose="02020603050405020304" pitchFamily="18" charset="0"/>
                <a:cs typeface="Times New Roman" panose="02020603050405020304" pitchFamily="18" charset="0"/>
              </a:rPr>
              <a:t>The SAT features 5 reading passages, which may include a single long passage or 2 shorter passages. There are several common types of questions that are featured in the SAT Reading Section. For this session, we will be focusing on:</a:t>
            </a:r>
          </a:p>
          <a:p>
            <a:endParaRPr lang="en-US" sz="2000" dirty="0" smtClean="0">
              <a:latin typeface="Times New Roman" panose="02020603050405020304" pitchFamily="18" charset="0"/>
              <a:cs typeface="Times New Roman" panose="02020603050405020304" pitchFamily="18" charset="0"/>
            </a:endParaRPr>
          </a:p>
          <a:p>
            <a:pPr marL="742950" lvl="1" indent="-285750">
              <a:buClr>
                <a:srgbClr val="00B0F0"/>
              </a:buClr>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Vocabulary </a:t>
            </a:r>
            <a:r>
              <a:rPr lang="en-US" sz="2000" dirty="0">
                <a:latin typeface="Times New Roman" panose="02020603050405020304" pitchFamily="18" charset="0"/>
                <a:cs typeface="Times New Roman" panose="02020603050405020304" pitchFamily="18" charset="0"/>
              </a:rPr>
              <a:t>in </a:t>
            </a:r>
            <a:r>
              <a:rPr lang="en-US" sz="2000" dirty="0" smtClean="0">
                <a:latin typeface="Times New Roman" panose="02020603050405020304" pitchFamily="18" charset="0"/>
                <a:cs typeface="Times New Roman" panose="02020603050405020304" pitchFamily="18" charset="0"/>
              </a:rPr>
              <a:t>Context</a:t>
            </a:r>
          </a:p>
          <a:p>
            <a:pPr marL="742950" lvl="1" indent="-285750">
              <a:buClr>
                <a:srgbClr val="00B0F0"/>
              </a:buClr>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marL="742950" lvl="1" indent="-285750">
              <a:buClr>
                <a:srgbClr val="00B0F0"/>
              </a:buClr>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Main Idea/ Point of View</a:t>
            </a:r>
          </a:p>
          <a:p>
            <a:pPr lvl="1">
              <a:buClr>
                <a:srgbClr val="00B0F0"/>
              </a:buClr>
            </a:pPr>
            <a:endParaRPr lang="en-US" sz="2000" dirty="0">
              <a:latin typeface="Times New Roman" panose="02020603050405020304" pitchFamily="18" charset="0"/>
              <a:cs typeface="Times New Roman" panose="02020603050405020304" pitchFamily="18" charset="0"/>
            </a:endParaRPr>
          </a:p>
          <a:p>
            <a:pPr marL="742950" lvl="1" indent="-285750">
              <a:buClr>
                <a:srgbClr val="00B0F0"/>
              </a:buClr>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Making Inferences</a:t>
            </a:r>
            <a:endParaRPr lang="en-US" sz="2000" dirty="0">
              <a:latin typeface="Times New Roman" panose="02020603050405020304" pitchFamily="18" charset="0"/>
              <a:cs typeface="Times New Roman" panose="02020603050405020304" pitchFamily="18" charset="0"/>
            </a:endParaRPr>
          </a:p>
          <a:p>
            <a:pPr lvl="1">
              <a:buClr>
                <a:srgbClr val="00B0F0"/>
              </a:buClr>
            </a:pPr>
            <a:endParaRPr lang="en-US" sz="2000" dirty="0" smtClean="0">
              <a:latin typeface="Times New Roman" panose="02020603050405020304" pitchFamily="18" charset="0"/>
              <a:cs typeface="Times New Roman" panose="02020603050405020304" pitchFamily="18" charset="0"/>
            </a:endParaRPr>
          </a:p>
          <a:p>
            <a:pPr lvl="1">
              <a:buClr>
                <a:srgbClr val="00B0F0"/>
              </a:buClr>
            </a:pPr>
            <a:endParaRPr lang="en-US" sz="2000"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157018" y="5850572"/>
            <a:ext cx="851301" cy="896599"/>
          </a:xfrm>
          <a:prstGeom prst="rect">
            <a:avLst/>
          </a:prstGeom>
        </p:spPr>
      </p:pic>
    </p:spTree>
    <p:extLst>
      <p:ext uri="{BB962C8B-B14F-4D97-AF65-F5344CB8AC3E}">
        <p14:creationId xmlns:p14="http://schemas.microsoft.com/office/powerpoint/2010/main" val="2828510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arn(inVertic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arn(inVertical)">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661</TotalTime>
  <Words>1279</Words>
  <Application>Microsoft Office PowerPoint</Application>
  <PresentationFormat>Widescreen</PresentationFormat>
  <Paragraphs>177</Paragraphs>
  <Slides>16</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Times New Roman</vt:lpstr>
      <vt:lpstr>Trebuchet MS</vt:lpstr>
      <vt:lpstr>Wingdings</vt:lpstr>
      <vt:lpstr>Wingdings 3</vt:lpstr>
      <vt:lpstr>Facet</vt:lpstr>
      <vt:lpstr>Study Strategies for the SAT:  Critical Reading, Writing &amp; Language, and Math</vt:lpstr>
      <vt:lpstr>Objectives:</vt:lpstr>
      <vt:lpstr>Writing &amp; Language Section</vt:lpstr>
      <vt:lpstr>Correct Spelling</vt:lpstr>
      <vt:lpstr>PowerPoint Presentation</vt:lpstr>
      <vt:lpstr>What are commas used for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More Math Tips</vt:lpstr>
      <vt:lpstr>Math Tips</vt:lpstr>
      <vt:lpstr>PowerPoint Presentation</vt:lpstr>
    </vt:vector>
  </TitlesOfParts>
  <Company>Humboldt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 Strategies for the SAT: Reading &amp; Language</dc:title>
  <dc:creator>emo25</dc:creator>
  <cp:lastModifiedBy>Cindy Porter</cp:lastModifiedBy>
  <cp:revision>43</cp:revision>
  <dcterms:created xsi:type="dcterms:W3CDTF">2016-09-16T21:46:22Z</dcterms:created>
  <dcterms:modified xsi:type="dcterms:W3CDTF">2017-09-20T00:11:16Z</dcterms:modified>
  <cp:contentStatus/>
</cp:coreProperties>
</file>