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7" r:id="rId3"/>
    <p:sldId id="261" r:id="rId4"/>
    <p:sldId id="258" r:id="rId5"/>
    <p:sldId id="259" r:id="rId6"/>
    <p:sldId id="266" r:id="rId7"/>
    <p:sldId id="269" r:id="rId8"/>
    <p:sldId id="270" r:id="rId9"/>
    <p:sldId id="272" r:id="rId10"/>
    <p:sldId id="271" r:id="rId11"/>
    <p:sldId id="263"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43" autoAdjust="0"/>
  </p:normalViewPr>
  <p:slideViewPr>
    <p:cSldViewPr snapToGrid="0">
      <p:cViewPr varScale="1">
        <p:scale>
          <a:sx n="106" d="100"/>
          <a:sy n="106" d="100"/>
        </p:scale>
        <p:origin x="708" y="10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C04179-1206-42DE-8993-3840BFB4A8FA}" type="datetimeFigureOut">
              <a:rPr lang="en-US" smtClean="0"/>
              <a:t>9/20/2017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70FB18-1015-442A-8992-2FD1F11B4603}" type="slidenum">
              <a:rPr lang="en-US" smtClean="0"/>
              <a:t>‹#›</a:t>
            </a:fld>
            <a:endParaRPr lang="en-US"/>
          </a:p>
        </p:txBody>
      </p:sp>
    </p:spTree>
    <p:extLst>
      <p:ext uri="{BB962C8B-B14F-4D97-AF65-F5344CB8AC3E}">
        <p14:creationId xmlns:p14="http://schemas.microsoft.com/office/powerpoint/2010/main" val="1789625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my experience,</a:t>
            </a:r>
            <a:r>
              <a:rPr lang="en-US" baseline="0" dirty="0" smtClean="0"/>
              <a:t> the ACT will test higher math with more frequency, but will not require data interpretation and graphical analysis.</a:t>
            </a:r>
            <a:endParaRPr lang="en-US" dirty="0"/>
          </a:p>
        </p:txBody>
      </p:sp>
      <p:sp>
        <p:nvSpPr>
          <p:cNvPr id="4" name="Slide Number Placeholder 3"/>
          <p:cNvSpPr>
            <a:spLocks noGrp="1"/>
          </p:cNvSpPr>
          <p:nvPr>
            <p:ph type="sldNum" sz="quarter" idx="10"/>
          </p:nvPr>
        </p:nvSpPr>
        <p:spPr/>
        <p:txBody>
          <a:bodyPr/>
          <a:lstStyle/>
          <a:p>
            <a:fld id="{DF70FB18-1015-442A-8992-2FD1F11B4603}" type="slidenum">
              <a:rPr lang="en-US" smtClean="0"/>
              <a:t>5</a:t>
            </a:fld>
            <a:endParaRPr lang="en-US"/>
          </a:p>
        </p:txBody>
      </p:sp>
    </p:spTree>
    <p:extLst>
      <p:ext uri="{BB962C8B-B14F-4D97-AF65-F5344CB8AC3E}">
        <p14:creationId xmlns:p14="http://schemas.microsoft.com/office/powerpoint/2010/main" val="1367213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my experience, one of the key difference between the two tests is the number of questions. More questions means less time per question, but just</a:t>
            </a:r>
            <a:r>
              <a:rPr lang="en-US" baseline="0" dirty="0" smtClean="0"/>
              <a:t> because the SAT has fewer questions, doesn’t make it easier.  SAT reading questions are not as straightforward as the ACT questions and can take more time to understand what’s being asked than it does to find the answer to the question.</a:t>
            </a:r>
            <a:endParaRPr lang="en-US" dirty="0"/>
          </a:p>
        </p:txBody>
      </p:sp>
      <p:sp>
        <p:nvSpPr>
          <p:cNvPr id="4" name="Slide Number Placeholder 3"/>
          <p:cNvSpPr>
            <a:spLocks noGrp="1"/>
          </p:cNvSpPr>
          <p:nvPr>
            <p:ph type="sldNum" sz="quarter" idx="10"/>
          </p:nvPr>
        </p:nvSpPr>
        <p:spPr/>
        <p:txBody>
          <a:bodyPr/>
          <a:lstStyle/>
          <a:p>
            <a:fld id="{DF70FB18-1015-442A-8992-2FD1F11B4603}" type="slidenum">
              <a:rPr lang="en-US" smtClean="0"/>
              <a:t>6</a:t>
            </a:fld>
            <a:endParaRPr lang="en-US"/>
          </a:p>
        </p:txBody>
      </p:sp>
    </p:spTree>
    <p:extLst>
      <p:ext uri="{BB962C8B-B14F-4D97-AF65-F5344CB8AC3E}">
        <p14:creationId xmlns:p14="http://schemas.microsoft.com/office/powerpoint/2010/main" val="933539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9/20/2017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khanacademy.org/test-prep/sat/new-sat-tips-planning/new-sat-how-to-prep/a/full-length-sats-to-take-on-pap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ollegereadiness.collegeboard.org/sat/inside-the-test/compare-old-new-specifications"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mailto:emo25@Humboldt.edu" TargetMode="External"/><Relationship Id="rId2" Type="http://schemas.openxmlformats.org/officeDocument/2006/relationships/hyperlink" Target="mailto:elva.ortega@Humboldt.edu"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act.org/content/act/en/products-and-services.html"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Understanding </a:t>
            </a:r>
            <a:r>
              <a:rPr lang="en-US" smtClean="0"/>
              <a:t>the SAT &amp; ACT</a:t>
            </a:r>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stretch>
            <a:fillRect/>
          </a:stretch>
        </p:blipFill>
        <p:spPr>
          <a:xfrm>
            <a:off x="10724255" y="5440218"/>
            <a:ext cx="1188161" cy="1178501"/>
          </a:xfrm>
          <a:prstGeom prst="rect">
            <a:avLst/>
          </a:prstGeom>
        </p:spPr>
      </p:pic>
    </p:spTree>
    <p:extLst>
      <p:ext uri="{BB962C8B-B14F-4D97-AF65-F5344CB8AC3E}">
        <p14:creationId xmlns:p14="http://schemas.microsoft.com/office/powerpoint/2010/main" val="1749150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1320800"/>
          </a:xfrm>
        </p:spPr>
        <p:txBody>
          <a:bodyPr/>
          <a:lstStyle/>
          <a:p>
            <a:r>
              <a:rPr lang="en-US" dirty="0" smtClean="0"/>
              <a:t>The Essay- SAT</a:t>
            </a:r>
            <a:endParaRPr lang="en-US" dirty="0"/>
          </a:p>
        </p:txBody>
      </p:sp>
      <p:sp>
        <p:nvSpPr>
          <p:cNvPr id="3" name="Content Placeholder 2"/>
          <p:cNvSpPr>
            <a:spLocks noGrp="1"/>
          </p:cNvSpPr>
          <p:nvPr>
            <p:ph idx="1"/>
          </p:nvPr>
        </p:nvSpPr>
        <p:spPr>
          <a:xfrm>
            <a:off x="677334" y="1182255"/>
            <a:ext cx="8956193" cy="3352800"/>
          </a:xfrm>
        </p:spPr>
        <p:txBody>
          <a:bodyPr>
            <a:normAutofit/>
          </a:bodyPr>
          <a:lstStyle/>
          <a:p>
            <a:r>
              <a:rPr lang="en-US" sz="1600" dirty="0" smtClean="0"/>
              <a:t>The SAT essay will require students to read and analyze a short passage. </a:t>
            </a:r>
          </a:p>
          <a:p>
            <a:r>
              <a:rPr lang="en-US" sz="1600" dirty="0" smtClean="0"/>
              <a:t>This essay will require students to evaluate the effectiveness of the author.</a:t>
            </a:r>
          </a:p>
          <a:p>
            <a:pPr lvl="1"/>
            <a:r>
              <a:rPr lang="en-US" dirty="0" smtClean="0"/>
              <a:t>How does the author present their main argument?</a:t>
            </a:r>
          </a:p>
          <a:p>
            <a:pPr lvl="1"/>
            <a:r>
              <a:rPr lang="en-US" dirty="0" smtClean="0"/>
              <a:t>What rhetorical devices does the author use to make their point?</a:t>
            </a:r>
          </a:p>
          <a:p>
            <a:pPr lvl="1"/>
            <a:r>
              <a:rPr lang="en-US" dirty="0" smtClean="0"/>
              <a:t>What kinds of evidence does the author include to demonstrate their point?</a:t>
            </a:r>
          </a:p>
          <a:p>
            <a:pPr lvl="1"/>
            <a:r>
              <a:rPr lang="en-US" dirty="0" smtClean="0"/>
              <a:t>How effective/successful is the author in making their point?</a:t>
            </a:r>
          </a:p>
          <a:p>
            <a:r>
              <a:rPr lang="en-US" sz="1600" b="1" dirty="0" smtClean="0">
                <a:solidFill>
                  <a:schemeClr val="tx1"/>
                </a:solidFill>
              </a:rPr>
              <a:t>NOTE: </a:t>
            </a:r>
            <a:r>
              <a:rPr lang="en-US" sz="1600" dirty="0" smtClean="0"/>
              <a:t>Students are </a:t>
            </a:r>
            <a:r>
              <a:rPr lang="en-US" sz="1600" b="1" u="sng" dirty="0" smtClean="0">
                <a:solidFill>
                  <a:srgbClr val="FF0000"/>
                </a:solidFill>
              </a:rPr>
              <a:t>not required</a:t>
            </a:r>
            <a:r>
              <a:rPr lang="en-US" sz="1600" dirty="0" smtClean="0"/>
              <a:t> to take a position.</a:t>
            </a:r>
          </a:p>
          <a:p>
            <a:endParaRPr lang="en-US" sz="1600" dirty="0"/>
          </a:p>
          <a:p>
            <a:r>
              <a:rPr lang="en-US" sz="1600" dirty="0" smtClean="0">
                <a:hlinkClick r:id="rId2"/>
              </a:rPr>
              <a:t>SAT Practice Test Essays</a:t>
            </a:r>
            <a:endParaRPr lang="en-US" sz="1600" dirty="0"/>
          </a:p>
        </p:txBody>
      </p:sp>
      <p:pic>
        <p:nvPicPr>
          <p:cNvPr id="4" name="Picture 3"/>
          <p:cNvPicPr>
            <a:picLocks noChangeAspect="1"/>
          </p:cNvPicPr>
          <p:nvPr/>
        </p:nvPicPr>
        <p:blipFill>
          <a:blip r:embed="rId3"/>
          <a:stretch>
            <a:fillRect/>
          </a:stretch>
        </p:blipFill>
        <p:spPr>
          <a:xfrm>
            <a:off x="10715019" y="5403273"/>
            <a:ext cx="1188161" cy="1178501"/>
          </a:xfrm>
          <a:prstGeom prst="rect">
            <a:avLst/>
          </a:prstGeom>
        </p:spPr>
      </p:pic>
    </p:spTree>
    <p:extLst>
      <p:ext uri="{BB962C8B-B14F-4D97-AF65-F5344CB8AC3E}">
        <p14:creationId xmlns:p14="http://schemas.microsoft.com/office/powerpoint/2010/main" val="4159190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8641" y="1754326"/>
            <a:ext cx="8647612" cy="5016758"/>
          </a:xfrm>
          <a:prstGeom prst="rect">
            <a:avLst/>
          </a:prstGeom>
          <a:noFill/>
        </p:spPr>
        <p:txBody>
          <a:bodyPr wrap="square" rtlCol="0">
            <a:spAutoFit/>
          </a:bodyPr>
          <a:lstStyle/>
          <a:p>
            <a:endParaRPr lang="en-US" sz="1600" b="1" dirty="0" smtClean="0"/>
          </a:p>
          <a:p>
            <a:pPr marL="285750" indent="-285750">
              <a:buFont typeface="Arial" panose="020B0604020202020204" pitchFamily="34" charset="0"/>
              <a:buChar char="•"/>
            </a:pPr>
            <a:r>
              <a:rPr lang="en-US" dirty="0" smtClean="0">
                <a:solidFill>
                  <a:schemeClr val="tx2"/>
                </a:solidFill>
                <a:latin typeface="Times New Roman" panose="02020603050405020304" pitchFamily="18" charset="0"/>
                <a:cs typeface="Times New Roman" panose="02020603050405020304" pitchFamily="18" charset="0"/>
              </a:rPr>
              <a:t>https://collegereadiness.collegeboard.org/sat/practice</a:t>
            </a:r>
          </a:p>
          <a:p>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https://collegereadiness.collegeboard.org/sat/inside-the-test/compare-old-new-specifications</a:t>
            </a:r>
          </a:p>
          <a:p>
            <a:endParaRPr lang="en-US" dirty="0" smtClean="0">
              <a:latin typeface="Times New Roman" panose="02020603050405020304" pitchFamily="18" charset="0"/>
              <a:cs typeface="Times New Roman" panose="02020603050405020304" pitchFamily="18" charset="0"/>
              <a:hlinkClick r:id="rId2"/>
            </a:endParaRP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https://collegereadiness.collegeboard.org/sat/inside-the-test/compare-new-sat-act</a:t>
            </a:r>
          </a:p>
          <a:p>
            <a:pPr marL="285750" indent="-285750">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http://www.act.org/content/act/en/products-and-services/the-act/test-preparation.html</a:t>
            </a:r>
          </a:p>
          <a:p>
            <a:pPr marL="285750" indent="-285750">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http://blog.prepscholar.com/complete-official-act-practice-tests-free-links</a:t>
            </a:r>
          </a:p>
          <a:p>
            <a:pPr marL="285750" indent="-285750">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http://www.princetonreview.com/college/act-test-prep</a:t>
            </a:r>
          </a:p>
          <a:p>
            <a:pPr marL="285750" indent="-285750">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https://www.kaptest.com/sat</a:t>
            </a:r>
          </a:p>
          <a:p>
            <a:pPr marL="285750" indent="-285750">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https://www.kaptest.com/act</a:t>
            </a:r>
          </a:p>
          <a:p>
            <a:pPr marL="285750" indent="-285750">
              <a:buFont typeface="Arial" panose="020B0604020202020204" pitchFamily="34" charset="0"/>
              <a:buChar char="•"/>
            </a:pPr>
            <a:endParaRPr lang="en-US" sz="1600" dirty="0"/>
          </a:p>
        </p:txBody>
      </p:sp>
      <p:sp>
        <p:nvSpPr>
          <p:cNvPr id="3" name="TextBox 2"/>
          <p:cNvSpPr txBox="1"/>
          <p:nvPr/>
        </p:nvSpPr>
        <p:spPr>
          <a:xfrm>
            <a:off x="548640" y="0"/>
            <a:ext cx="8647612" cy="1754326"/>
          </a:xfrm>
          <a:prstGeom prst="rect">
            <a:avLst/>
          </a:prstGeom>
          <a:noFill/>
        </p:spPr>
        <p:txBody>
          <a:bodyPr wrap="square" rtlCol="0">
            <a:spAutoFit/>
          </a:bodyPr>
          <a:lstStyle/>
          <a:p>
            <a:r>
              <a:rPr lang="en-US" sz="5400" dirty="0" smtClean="0">
                <a:ln w="0"/>
                <a:solidFill>
                  <a:schemeClr val="accent1"/>
                </a:solidFill>
                <a:effectLst>
                  <a:outerShdw blurRad="38100" dist="25400" dir="5400000" algn="ctr" rotWithShape="0">
                    <a:srgbClr val="6E747A">
                      <a:alpha val="43000"/>
                    </a:srgbClr>
                  </a:outerShdw>
                </a:effectLst>
              </a:rPr>
              <a:t>Useful links for  understanding the tests</a:t>
            </a:r>
            <a:endParaRPr lang="en-US" sz="5400" dirty="0">
              <a:ln w="0"/>
              <a:solidFill>
                <a:schemeClr val="accent1"/>
              </a:solidFill>
              <a:effectLst>
                <a:outerShdw blurRad="38100" dist="25400" dir="5400000" algn="ctr" rotWithShape="0">
                  <a:srgbClr val="6E747A">
                    <a:alpha val="43000"/>
                  </a:srgbClr>
                </a:outerShdw>
              </a:effectLst>
            </a:endParaRPr>
          </a:p>
        </p:txBody>
      </p:sp>
      <p:pic>
        <p:nvPicPr>
          <p:cNvPr id="4" name="Picture 3"/>
          <p:cNvPicPr>
            <a:picLocks noChangeAspect="1"/>
          </p:cNvPicPr>
          <p:nvPr/>
        </p:nvPicPr>
        <p:blipFill>
          <a:blip r:embed="rId3"/>
          <a:stretch>
            <a:fillRect/>
          </a:stretch>
        </p:blipFill>
        <p:spPr>
          <a:xfrm>
            <a:off x="10751964" y="5357091"/>
            <a:ext cx="1188161" cy="1178501"/>
          </a:xfrm>
          <a:prstGeom prst="rect">
            <a:avLst/>
          </a:prstGeom>
        </p:spPr>
      </p:pic>
    </p:spTree>
    <p:extLst>
      <p:ext uri="{BB962C8B-B14F-4D97-AF65-F5344CB8AC3E}">
        <p14:creationId xmlns:p14="http://schemas.microsoft.com/office/powerpoint/2010/main" val="838979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65018" y="471055"/>
            <a:ext cx="8589817" cy="923330"/>
          </a:xfrm>
          <a:prstGeom prst="rect">
            <a:avLst/>
          </a:prstGeom>
          <a:noFill/>
        </p:spPr>
        <p:txBody>
          <a:bodyPr wrap="square" rtlCol="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Thank </a:t>
            </a:r>
            <a:r>
              <a:rPr lang="en-US" sz="5400" dirty="0">
                <a:ln w="0"/>
                <a:solidFill>
                  <a:schemeClr val="accent1"/>
                </a:solidFill>
                <a:effectLst>
                  <a:outerShdw blurRad="38100" dist="25400" dir="5400000" algn="ctr" rotWithShape="0">
                    <a:srgbClr val="6E747A">
                      <a:alpha val="43000"/>
                    </a:srgbClr>
                  </a:outerShdw>
                </a:effectLst>
              </a:rPr>
              <a:t>Y</a:t>
            </a:r>
            <a:r>
              <a:rPr lang="en-US" sz="5400" dirty="0" smtClean="0">
                <a:ln w="0"/>
                <a:solidFill>
                  <a:schemeClr val="accent1"/>
                </a:solidFill>
                <a:effectLst>
                  <a:outerShdw blurRad="38100" dist="25400" dir="5400000" algn="ctr" rotWithShape="0">
                    <a:srgbClr val="6E747A">
                      <a:alpha val="43000"/>
                    </a:srgbClr>
                  </a:outerShdw>
                </a:effectLst>
              </a:rPr>
              <a:t>ou!</a:t>
            </a:r>
            <a:endParaRPr lang="en-US" sz="5400" dirty="0">
              <a:ln w="0"/>
              <a:solidFill>
                <a:schemeClr val="accent1"/>
              </a:solidFill>
              <a:effectLst>
                <a:outerShdw blurRad="38100" dist="25400" dir="5400000" algn="ctr" rotWithShape="0">
                  <a:srgbClr val="6E747A">
                    <a:alpha val="43000"/>
                  </a:srgbClr>
                </a:outerShdw>
              </a:effectLst>
            </a:endParaRPr>
          </a:p>
        </p:txBody>
      </p:sp>
      <p:sp>
        <p:nvSpPr>
          <p:cNvPr id="4" name="TextBox 3"/>
          <p:cNvSpPr txBox="1"/>
          <p:nvPr/>
        </p:nvSpPr>
        <p:spPr>
          <a:xfrm>
            <a:off x="1482435" y="2202872"/>
            <a:ext cx="6954982" cy="2831544"/>
          </a:xfrm>
          <a:prstGeom prst="rect">
            <a:avLst/>
          </a:prstGeom>
          <a:noFill/>
        </p:spPr>
        <p:txBody>
          <a:bodyPr wrap="square" rtlCol="0">
            <a:spAutoFit/>
          </a:bodyPr>
          <a:lstStyle/>
          <a:p>
            <a:pPr algn="ctr"/>
            <a:r>
              <a:rPr lang="en-US" sz="2000" dirty="0" smtClean="0"/>
              <a:t>Elva Ortega</a:t>
            </a:r>
          </a:p>
          <a:p>
            <a:pPr algn="ctr"/>
            <a:r>
              <a:rPr lang="en-US" sz="2000" dirty="0" smtClean="0"/>
              <a:t>Educational Talent Search Advisor</a:t>
            </a:r>
          </a:p>
          <a:p>
            <a:pPr algn="ctr"/>
            <a:r>
              <a:rPr lang="en-US" sz="2000" dirty="0" smtClean="0"/>
              <a:t>for Arcata &amp; Eureka High School</a:t>
            </a:r>
          </a:p>
          <a:p>
            <a:pPr algn="ctr"/>
            <a:r>
              <a:rPr lang="en-US" sz="2000" dirty="0" smtClean="0"/>
              <a:t>Tutor Coordinator</a:t>
            </a:r>
          </a:p>
          <a:p>
            <a:pPr algn="ctr"/>
            <a:r>
              <a:rPr lang="en-US" sz="2000" dirty="0" smtClean="0"/>
              <a:t>Office: 707-826-5214</a:t>
            </a:r>
          </a:p>
          <a:p>
            <a:pPr algn="ctr"/>
            <a:r>
              <a:rPr lang="en-US" sz="2000" dirty="0" smtClean="0"/>
              <a:t>Email: </a:t>
            </a:r>
          </a:p>
          <a:p>
            <a:pPr algn="ctr"/>
            <a:r>
              <a:rPr lang="en-US" sz="2000" dirty="0" smtClean="0">
                <a:hlinkClick r:id="rId2"/>
              </a:rPr>
              <a:t>elva.ortega@humboldt.edu</a:t>
            </a:r>
            <a:endParaRPr lang="en-US" sz="2000" dirty="0"/>
          </a:p>
          <a:p>
            <a:pPr algn="ctr"/>
            <a:r>
              <a:rPr lang="en-US" sz="2000" dirty="0" smtClean="0">
                <a:hlinkClick r:id="rId3"/>
              </a:rPr>
              <a:t>emo25@humboldt.edu</a:t>
            </a:r>
            <a:endParaRPr lang="en-US" sz="2000" dirty="0" smtClean="0"/>
          </a:p>
          <a:p>
            <a:endParaRPr lang="en-US" dirty="0"/>
          </a:p>
        </p:txBody>
      </p:sp>
      <p:pic>
        <p:nvPicPr>
          <p:cNvPr id="5" name="Picture 4"/>
          <p:cNvPicPr>
            <a:picLocks noChangeAspect="1"/>
          </p:cNvPicPr>
          <p:nvPr/>
        </p:nvPicPr>
        <p:blipFill>
          <a:blip r:embed="rId4"/>
          <a:stretch>
            <a:fillRect/>
          </a:stretch>
        </p:blipFill>
        <p:spPr>
          <a:xfrm>
            <a:off x="10715019" y="5394036"/>
            <a:ext cx="1188161" cy="1178501"/>
          </a:xfrm>
          <a:prstGeom prst="rect">
            <a:avLst/>
          </a:prstGeom>
        </p:spPr>
      </p:pic>
    </p:spTree>
    <p:extLst>
      <p:ext uri="{BB962C8B-B14F-4D97-AF65-F5344CB8AC3E}">
        <p14:creationId xmlns:p14="http://schemas.microsoft.com/office/powerpoint/2010/main" val="776437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r>
              <a:rPr lang="en-US" sz="2400" dirty="0" smtClean="0"/>
              <a:t>Identifying what the SAT/ ACT are</a:t>
            </a:r>
          </a:p>
          <a:p>
            <a:r>
              <a:rPr lang="en-US" sz="2400" dirty="0" smtClean="0"/>
              <a:t>Understanding the differences between the tests</a:t>
            </a:r>
          </a:p>
          <a:p>
            <a:r>
              <a:rPr lang="en-US" sz="2400" dirty="0" smtClean="0"/>
              <a:t>Assessing which test should be taken</a:t>
            </a:r>
          </a:p>
        </p:txBody>
      </p:sp>
      <p:pic>
        <p:nvPicPr>
          <p:cNvPr id="4" name="Picture 3"/>
          <p:cNvPicPr>
            <a:picLocks noChangeAspect="1"/>
          </p:cNvPicPr>
          <p:nvPr/>
        </p:nvPicPr>
        <p:blipFill>
          <a:blip r:embed="rId2"/>
          <a:stretch>
            <a:fillRect/>
          </a:stretch>
        </p:blipFill>
        <p:spPr>
          <a:xfrm>
            <a:off x="10761201" y="5452111"/>
            <a:ext cx="1188161" cy="1178501"/>
          </a:xfrm>
          <a:prstGeom prst="rect">
            <a:avLst/>
          </a:prstGeom>
        </p:spPr>
      </p:pic>
    </p:spTree>
    <p:extLst>
      <p:ext uri="{BB962C8B-B14F-4D97-AF65-F5344CB8AC3E}">
        <p14:creationId xmlns:p14="http://schemas.microsoft.com/office/powerpoint/2010/main" val="969520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5746" y="720523"/>
            <a:ext cx="921534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What are the SAT and ACT ???</a:t>
            </a:r>
            <a:endParaRPr lang="en-US" sz="5400" b="1" cap="none" spc="0" dirty="0">
              <a:ln w="22225">
                <a:solidFill>
                  <a:schemeClr val="accent2"/>
                </a:solidFill>
                <a:prstDash val="solid"/>
              </a:ln>
              <a:solidFill>
                <a:schemeClr val="accent2">
                  <a:lumMod val="40000"/>
                  <a:lumOff val="60000"/>
                </a:schemeClr>
              </a:solidFill>
              <a:effectLst/>
            </a:endParaRPr>
          </a:p>
        </p:txBody>
      </p:sp>
      <p:pic>
        <p:nvPicPr>
          <p:cNvPr id="1026" name="Picture 2" descr="Image result for confused images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9680" y="1643853"/>
            <a:ext cx="4295038" cy="474617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5796318" y="1985613"/>
            <a:ext cx="3888509" cy="2031325"/>
          </a:xfrm>
          <a:prstGeom prst="rect">
            <a:avLst/>
          </a:prstGeom>
        </p:spPr>
        <p:txBody>
          <a:bodyPr wrap="square">
            <a:spAutoFit/>
          </a:bodyPr>
          <a:lstStyle/>
          <a:p>
            <a:pPr marL="285750" indent="-285750">
              <a:buClr>
                <a:schemeClr val="accent2"/>
              </a:buClr>
              <a:buFont typeface="Wingdings" panose="05000000000000000000" pitchFamily="2" charset="2"/>
              <a:buChar char="Ø"/>
            </a:pPr>
            <a:r>
              <a:rPr lang="en-US" dirty="0"/>
              <a:t>Standardized tests used in the admissions process by public and private universities.</a:t>
            </a:r>
          </a:p>
          <a:p>
            <a:endParaRPr lang="en-US" dirty="0"/>
          </a:p>
          <a:p>
            <a:pPr marL="285750" indent="-285750">
              <a:buClr>
                <a:schemeClr val="accent2"/>
              </a:buClr>
              <a:buFont typeface="Wingdings" panose="05000000000000000000" pitchFamily="2" charset="2"/>
              <a:buChar char="Ø"/>
            </a:pPr>
            <a:r>
              <a:rPr lang="en-US" dirty="0"/>
              <a:t>A factor used by universities to award merit-based scholarships.</a:t>
            </a:r>
          </a:p>
          <a:p>
            <a:endParaRPr lang="en-US" dirty="0"/>
          </a:p>
        </p:txBody>
      </p:sp>
      <p:pic>
        <p:nvPicPr>
          <p:cNvPr id="5" name="Picture 4"/>
          <p:cNvPicPr>
            <a:picLocks noChangeAspect="1"/>
          </p:cNvPicPr>
          <p:nvPr/>
        </p:nvPicPr>
        <p:blipFill>
          <a:blip r:embed="rId3"/>
          <a:stretch>
            <a:fillRect/>
          </a:stretch>
        </p:blipFill>
        <p:spPr>
          <a:xfrm>
            <a:off x="10696546" y="5458691"/>
            <a:ext cx="1188161" cy="1178501"/>
          </a:xfrm>
          <a:prstGeom prst="rect">
            <a:avLst/>
          </a:prstGeom>
        </p:spPr>
      </p:pic>
    </p:spTree>
    <p:extLst>
      <p:ext uri="{BB962C8B-B14F-4D97-AF65-F5344CB8AC3E}">
        <p14:creationId xmlns:p14="http://schemas.microsoft.com/office/powerpoint/2010/main" val="3988323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2" y="178528"/>
            <a:ext cx="8778732" cy="722811"/>
          </a:xfrm>
        </p:spPr>
        <p:txBody>
          <a:bodyPr>
            <a:normAutofit/>
          </a:bodyPr>
          <a:lstStyle/>
          <a:p>
            <a:r>
              <a:rPr lang="en-US" dirty="0" smtClean="0"/>
              <a:t>SAT and ACT: What’s the difference?</a:t>
            </a:r>
            <a:endParaRPr lang="en-US" dirty="0"/>
          </a:p>
        </p:txBody>
      </p:sp>
      <p:pic>
        <p:nvPicPr>
          <p:cNvPr id="8" name="Content Placeholder 7"/>
          <p:cNvPicPr>
            <a:picLocks noGrp="1" noChangeAspect="1"/>
          </p:cNvPicPr>
          <p:nvPr>
            <p:ph idx="1"/>
          </p:nvPr>
        </p:nvPicPr>
        <p:blipFill>
          <a:blip r:embed="rId2"/>
          <a:stretch>
            <a:fillRect/>
          </a:stretch>
        </p:blipFill>
        <p:spPr>
          <a:xfrm>
            <a:off x="326572" y="1175658"/>
            <a:ext cx="9419933" cy="4663440"/>
          </a:xfrm>
          <a:prstGeom prst="rect">
            <a:avLst/>
          </a:prstGeom>
        </p:spPr>
      </p:pic>
      <p:sp>
        <p:nvSpPr>
          <p:cNvPr id="9" name="TextBox 8"/>
          <p:cNvSpPr txBox="1"/>
          <p:nvPr/>
        </p:nvSpPr>
        <p:spPr>
          <a:xfrm>
            <a:off x="326572" y="5982789"/>
            <a:ext cx="7929154" cy="584775"/>
          </a:xfrm>
          <a:prstGeom prst="rect">
            <a:avLst/>
          </a:prstGeom>
          <a:noFill/>
        </p:spPr>
        <p:txBody>
          <a:bodyPr wrap="square" rtlCol="0">
            <a:spAutoFit/>
          </a:bodyPr>
          <a:lstStyle/>
          <a:p>
            <a:pPr algn="r"/>
            <a:r>
              <a:rPr lang="en-US" sz="1400" dirty="0"/>
              <a:t>http://www.princetonreview.com/college/sat-act</a:t>
            </a:r>
          </a:p>
          <a:p>
            <a:endParaRPr lang="en-US" dirty="0"/>
          </a:p>
        </p:txBody>
      </p:sp>
      <p:sp>
        <p:nvSpPr>
          <p:cNvPr id="5" name="Left Arrow 4"/>
          <p:cNvSpPr/>
          <p:nvPr/>
        </p:nvSpPr>
        <p:spPr>
          <a:xfrm>
            <a:off x="7467600" y="5320146"/>
            <a:ext cx="1052945" cy="48491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Arrow 10"/>
          <p:cNvSpPr/>
          <p:nvPr/>
        </p:nvSpPr>
        <p:spPr>
          <a:xfrm>
            <a:off x="3370614" y="5354188"/>
            <a:ext cx="1052945" cy="48491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a:stretch>
            <a:fillRect/>
          </a:stretch>
        </p:blipFill>
        <p:spPr>
          <a:xfrm>
            <a:off x="10705686" y="5393538"/>
            <a:ext cx="1188161" cy="1178501"/>
          </a:xfrm>
          <a:prstGeom prst="rect">
            <a:avLst/>
          </a:prstGeom>
        </p:spPr>
      </p:pic>
    </p:spTree>
    <p:extLst>
      <p:ext uri="{BB962C8B-B14F-4D97-AF65-F5344CB8AC3E}">
        <p14:creationId xmlns:p14="http://schemas.microsoft.com/office/powerpoint/2010/main" val="240184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074" y="158914"/>
            <a:ext cx="8812568" cy="735874"/>
          </a:xfrm>
        </p:spPr>
        <p:txBody>
          <a:bodyPr/>
          <a:lstStyle/>
          <a:p>
            <a:r>
              <a:rPr lang="en-US" dirty="0"/>
              <a:t>SAT and ACT: What’s the difference?</a:t>
            </a:r>
          </a:p>
        </p:txBody>
      </p:sp>
      <p:sp>
        <p:nvSpPr>
          <p:cNvPr id="7" name="TextBox 6"/>
          <p:cNvSpPr txBox="1"/>
          <p:nvPr/>
        </p:nvSpPr>
        <p:spPr>
          <a:xfrm>
            <a:off x="1162594" y="6230983"/>
            <a:ext cx="5133703" cy="418011"/>
          </a:xfrm>
          <a:prstGeom prst="rect">
            <a:avLst/>
          </a:prstGeom>
          <a:noFill/>
        </p:spPr>
        <p:txBody>
          <a:bodyPr wrap="square" rtlCol="0">
            <a:spAutoFit/>
          </a:bodyPr>
          <a:lstStyle/>
          <a:p>
            <a:endParaRPr lang="en-US" dirty="0"/>
          </a:p>
        </p:txBody>
      </p:sp>
      <p:sp>
        <p:nvSpPr>
          <p:cNvPr id="8" name="TextBox 7"/>
          <p:cNvSpPr txBox="1"/>
          <p:nvPr/>
        </p:nvSpPr>
        <p:spPr>
          <a:xfrm>
            <a:off x="1574161" y="5969726"/>
            <a:ext cx="6977150" cy="307777"/>
          </a:xfrm>
          <a:prstGeom prst="rect">
            <a:avLst/>
          </a:prstGeom>
          <a:noFill/>
        </p:spPr>
        <p:txBody>
          <a:bodyPr wrap="square" rtlCol="0">
            <a:spAutoFit/>
          </a:bodyPr>
          <a:lstStyle/>
          <a:p>
            <a:pPr algn="r"/>
            <a:r>
              <a:rPr lang="en-US" sz="1400" dirty="0"/>
              <a:t>http://www.princetonreview.com/college/sat-act</a:t>
            </a:r>
          </a:p>
        </p:txBody>
      </p:sp>
      <p:pic>
        <p:nvPicPr>
          <p:cNvPr id="10" name="Content Placehold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31074" y="1025416"/>
            <a:ext cx="9028469" cy="4944310"/>
          </a:xfrm>
        </p:spPr>
      </p:pic>
      <p:pic>
        <p:nvPicPr>
          <p:cNvPr id="6" name="Picture 5"/>
          <p:cNvPicPr>
            <a:picLocks noChangeAspect="1"/>
          </p:cNvPicPr>
          <p:nvPr/>
        </p:nvPicPr>
        <p:blipFill>
          <a:blip r:embed="rId4"/>
          <a:stretch>
            <a:fillRect/>
          </a:stretch>
        </p:blipFill>
        <p:spPr>
          <a:xfrm>
            <a:off x="10751964" y="5380475"/>
            <a:ext cx="1188161" cy="1178501"/>
          </a:xfrm>
          <a:prstGeom prst="rect">
            <a:avLst/>
          </a:prstGeom>
        </p:spPr>
      </p:pic>
    </p:spTree>
    <p:extLst>
      <p:ext uri="{BB962C8B-B14F-4D97-AF65-F5344CB8AC3E}">
        <p14:creationId xmlns:p14="http://schemas.microsoft.com/office/powerpoint/2010/main" val="2921193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1320800"/>
          </a:xfrm>
        </p:spPr>
        <p:txBody>
          <a:bodyPr/>
          <a:lstStyle/>
          <a:p>
            <a:pPr algn="ctr"/>
            <a:r>
              <a:rPr lang="en-US" dirty="0" smtClean="0"/>
              <a:t>So which one should be taken?</a:t>
            </a:r>
            <a:r>
              <a:rPr lang="en-US" dirty="0"/>
              <a:t> </a:t>
            </a:r>
            <a:r>
              <a:rPr lang="en-US" dirty="0" smtClean="0"/>
              <a:t>Influencing Factors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87236" y="1320799"/>
            <a:ext cx="6276109" cy="4955417"/>
          </a:xfrm>
        </p:spPr>
      </p:pic>
      <p:sp>
        <p:nvSpPr>
          <p:cNvPr id="3" name="TextBox 2"/>
          <p:cNvSpPr txBox="1"/>
          <p:nvPr/>
        </p:nvSpPr>
        <p:spPr>
          <a:xfrm>
            <a:off x="677334" y="6525334"/>
            <a:ext cx="7386011" cy="338554"/>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https://collegereadiness.collegeboard.org/sat/inside-the-test/compare-new-sat-act</a:t>
            </a:r>
          </a:p>
        </p:txBody>
      </p:sp>
      <p:sp>
        <p:nvSpPr>
          <p:cNvPr id="5" name="Left Arrow 4"/>
          <p:cNvSpPr/>
          <p:nvPr/>
        </p:nvSpPr>
        <p:spPr>
          <a:xfrm>
            <a:off x="4197927" y="4239491"/>
            <a:ext cx="1039091" cy="37407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6858000" y="4239490"/>
            <a:ext cx="1039091" cy="37407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4"/>
          <a:stretch>
            <a:fillRect/>
          </a:stretch>
        </p:blipFill>
        <p:spPr>
          <a:xfrm>
            <a:off x="10733492" y="5346833"/>
            <a:ext cx="1188161" cy="1178501"/>
          </a:xfrm>
          <a:prstGeom prst="rect">
            <a:avLst/>
          </a:prstGeom>
        </p:spPr>
      </p:pic>
    </p:spTree>
    <p:extLst>
      <p:ext uri="{BB962C8B-B14F-4D97-AF65-F5344CB8AC3E}">
        <p14:creationId xmlns:p14="http://schemas.microsoft.com/office/powerpoint/2010/main" val="1204609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63" y="101600"/>
            <a:ext cx="8596668" cy="831273"/>
          </a:xfrm>
        </p:spPr>
        <p:txBody>
          <a:bodyPr/>
          <a:lstStyle/>
          <a:p>
            <a:r>
              <a:rPr lang="en-US" dirty="0" smtClean="0"/>
              <a:t>Comparing Side by Side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2408006"/>
              </p:ext>
            </p:extLst>
          </p:nvPr>
        </p:nvGraphicFramePr>
        <p:xfrm>
          <a:off x="678219" y="1119046"/>
          <a:ext cx="8596312" cy="5295608"/>
        </p:xfrm>
        <a:graphic>
          <a:graphicData uri="http://schemas.openxmlformats.org/drawingml/2006/table">
            <a:tbl>
              <a:tblPr firstRow="1" bandRow="1">
                <a:tableStyleId>{5C22544A-7EE6-4342-B048-85BDC9FD1C3A}</a:tableStyleId>
              </a:tblPr>
              <a:tblGrid>
                <a:gridCol w="4298156">
                  <a:extLst>
                    <a:ext uri="{9D8B030D-6E8A-4147-A177-3AD203B41FA5}">
                      <a16:colId xmlns:a16="http://schemas.microsoft.com/office/drawing/2014/main" xmlns="" val="610063009"/>
                    </a:ext>
                  </a:extLst>
                </a:gridCol>
                <a:gridCol w="4298156">
                  <a:extLst>
                    <a:ext uri="{9D8B030D-6E8A-4147-A177-3AD203B41FA5}">
                      <a16:colId xmlns:a16="http://schemas.microsoft.com/office/drawing/2014/main" xmlns="" val="1988890182"/>
                    </a:ext>
                  </a:extLst>
                </a:gridCol>
              </a:tblGrid>
              <a:tr h="370840">
                <a:tc>
                  <a:txBody>
                    <a:bodyPr/>
                    <a:lstStyle/>
                    <a:p>
                      <a:pPr algn="ctr" rtl="0" fontAlgn="t">
                        <a:spcBef>
                          <a:spcPts val="0"/>
                        </a:spcBef>
                        <a:spcAft>
                          <a:spcPts val="0"/>
                        </a:spcAft>
                      </a:pPr>
                      <a:r>
                        <a:rPr lang="en-US" sz="1400" b="0" i="0" u="none" strike="noStrike" dirty="0">
                          <a:solidFill>
                            <a:srgbClr val="000000"/>
                          </a:solidFill>
                          <a:effectLst/>
                          <a:latin typeface="+mn-lt"/>
                        </a:rPr>
                        <a:t>ACT: Total (w/o Essay)</a:t>
                      </a:r>
                      <a:endParaRPr lang="en-US" sz="1400" dirty="0">
                        <a:effectLst/>
                        <a:latin typeface="+mn-lt"/>
                      </a:endParaRPr>
                    </a:p>
                  </a:txBody>
                  <a:tcPr marL="34144" marR="34144" marT="34144" marB="34144"/>
                </a:tc>
                <a:tc>
                  <a:txBody>
                    <a:bodyPr/>
                    <a:lstStyle/>
                    <a:p>
                      <a:pPr algn="ctr" rtl="0" fontAlgn="t">
                        <a:spcBef>
                          <a:spcPts val="0"/>
                        </a:spcBef>
                        <a:spcAft>
                          <a:spcPts val="0"/>
                        </a:spcAft>
                      </a:pPr>
                      <a:r>
                        <a:rPr lang="en-US" sz="1400" b="0" i="0" u="none" strike="noStrike" dirty="0">
                          <a:solidFill>
                            <a:srgbClr val="000000"/>
                          </a:solidFill>
                          <a:effectLst/>
                          <a:latin typeface="+mn-lt"/>
                        </a:rPr>
                        <a:t>SAT: Total (w/o Essay)</a:t>
                      </a:r>
                      <a:endParaRPr lang="en-US" sz="1400" dirty="0">
                        <a:effectLst/>
                        <a:latin typeface="+mn-lt"/>
                      </a:endParaRPr>
                    </a:p>
                  </a:txBody>
                  <a:tcPr marL="34144" marR="34144" marT="34144" marB="34144"/>
                </a:tc>
                <a:extLst>
                  <a:ext uri="{0D108BD9-81ED-4DB2-BD59-A6C34878D82A}">
                    <a16:rowId xmlns:a16="http://schemas.microsoft.com/office/drawing/2014/main" xmlns="" val="1997985711"/>
                  </a:ext>
                </a:extLst>
              </a:tr>
              <a:tr h="370840">
                <a:tc>
                  <a:txBody>
                    <a:bodyPr/>
                    <a:lstStyle/>
                    <a:p>
                      <a:pPr rtl="0" fontAlgn="t">
                        <a:spcBef>
                          <a:spcPts val="0"/>
                        </a:spcBef>
                        <a:spcAft>
                          <a:spcPts val="0"/>
                        </a:spcAft>
                      </a:pPr>
                      <a:r>
                        <a:rPr lang="fr-FR" sz="1400" b="0" i="0" u="sng" dirty="0" smtClean="0">
                          <a:solidFill>
                            <a:srgbClr val="000000"/>
                          </a:solidFill>
                          <a:effectLst/>
                          <a:latin typeface="+mn-lt"/>
                        </a:rPr>
                        <a:t>English</a:t>
                      </a:r>
                      <a:endParaRPr lang="fr-FR" sz="1400" dirty="0" smtClean="0">
                        <a:effectLst/>
                        <a:latin typeface="+mn-lt"/>
                      </a:endParaRPr>
                    </a:p>
                    <a:p>
                      <a:pPr marL="285750" indent="-285750" rtl="0" fontAlgn="t">
                        <a:spcBef>
                          <a:spcPts val="0"/>
                        </a:spcBef>
                        <a:spcAft>
                          <a:spcPts val="0"/>
                        </a:spcAft>
                        <a:buFont typeface="Arial" panose="020B0604020202020204" pitchFamily="34" charset="0"/>
                        <a:buChar char="•"/>
                      </a:pPr>
                      <a:r>
                        <a:rPr lang="fr-FR" sz="1400" b="0" i="0" u="none" strike="noStrike" dirty="0" smtClean="0">
                          <a:solidFill>
                            <a:srgbClr val="000000"/>
                          </a:solidFill>
                          <a:effectLst/>
                          <a:latin typeface="+mn-lt"/>
                        </a:rPr>
                        <a:t>75 questions</a:t>
                      </a:r>
                      <a:endParaRPr lang="fr-FR" sz="1400" dirty="0" smtClean="0">
                        <a:effectLst/>
                        <a:latin typeface="+mn-lt"/>
                      </a:endParaRPr>
                    </a:p>
                    <a:p>
                      <a:pPr marL="285750" indent="-285750" rtl="0" fontAlgn="t">
                        <a:spcBef>
                          <a:spcPts val="0"/>
                        </a:spcBef>
                        <a:spcAft>
                          <a:spcPts val="0"/>
                        </a:spcAft>
                        <a:buFont typeface="Arial" panose="020B0604020202020204" pitchFamily="34" charset="0"/>
                        <a:buChar char="•"/>
                      </a:pPr>
                      <a:r>
                        <a:rPr lang="fr-FR" sz="1400" b="0" i="0" u="none" strike="noStrike" dirty="0" smtClean="0">
                          <a:solidFill>
                            <a:srgbClr val="000000"/>
                          </a:solidFill>
                          <a:effectLst/>
                          <a:latin typeface="+mn-lt"/>
                        </a:rPr>
                        <a:t>45 minutes</a:t>
                      </a:r>
                      <a:endParaRPr lang="fr-FR" sz="1400" dirty="0" smtClean="0">
                        <a:effectLst/>
                        <a:latin typeface="+mn-lt"/>
                      </a:endParaRPr>
                    </a:p>
                    <a:p>
                      <a:pPr marL="285750" indent="-285750" rtl="0" fontAlgn="t">
                        <a:spcBef>
                          <a:spcPts val="0"/>
                        </a:spcBef>
                        <a:spcAft>
                          <a:spcPts val="0"/>
                        </a:spcAft>
                        <a:buFont typeface="Arial" panose="020B0604020202020204" pitchFamily="34" charset="0"/>
                        <a:buChar char="•"/>
                      </a:pPr>
                      <a:r>
                        <a:rPr lang="fr-FR" sz="1400" b="1" i="0" u="none" strike="noStrike" dirty="0" smtClean="0">
                          <a:solidFill>
                            <a:srgbClr val="000000"/>
                          </a:solidFill>
                          <a:effectLst/>
                          <a:latin typeface="+mn-lt"/>
                        </a:rPr>
                        <a:t>36 sec/question</a:t>
                      </a:r>
                      <a:endParaRPr lang="en-US" sz="1400" dirty="0">
                        <a:latin typeface="+mn-lt"/>
                      </a:endParaRPr>
                    </a:p>
                  </a:txBody>
                  <a:tcPr/>
                </a:tc>
                <a:tc>
                  <a:txBody>
                    <a:bodyPr/>
                    <a:lstStyle/>
                    <a:p>
                      <a:pPr rtl="0" fontAlgn="t">
                        <a:spcBef>
                          <a:spcPts val="0"/>
                        </a:spcBef>
                        <a:spcAft>
                          <a:spcPts val="0"/>
                        </a:spcAft>
                      </a:pPr>
                      <a:r>
                        <a:rPr lang="en-US" sz="1400" b="0" i="0" u="sng" dirty="0" smtClean="0">
                          <a:solidFill>
                            <a:srgbClr val="000000"/>
                          </a:solidFill>
                          <a:effectLst/>
                          <a:latin typeface="+mn-lt"/>
                        </a:rPr>
                        <a:t>Writing &amp; Language</a:t>
                      </a:r>
                      <a:endParaRPr lang="en-US" sz="1400" dirty="0" smtClean="0">
                        <a:effectLst/>
                        <a:latin typeface="+mn-lt"/>
                      </a:endParaRPr>
                    </a:p>
                    <a:p>
                      <a:pPr marL="285750" indent="-285750" rtl="0" fontAlgn="t">
                        <a:spcBef>
                          <a:spcPts val="0"/>
                        </a:spcBef>
                        <a:spcAft>
                          <a:spcPts val="0"/>
                        </a:spcAft>
                        <a:buFont typeface="Arial" panose="020B0604020202020204" pitchFamily="34" charset="0"/>
                        <a:buChar char="•"/>
                      </a:pPr>
                      <a:r>
                        <a:rPr lang="en-US" sz="1400" b="0" i="0" u="none" strike="noStrike" dirty="0" smtClean="0">
                          <a:solidFill>
                            <a:srgbClr val="000000"/>
                          </a:solidFill>
                          <a:effectLst/>
                          <a:latin typeface="+mn-lt"/>
                        </a:rPr>
                        <a:t>44 questions</a:t>
                      </a:r>
                      <a:endParaRPr lang="en-US" sz="1400" dirty="0" smtClean="0">
                        <a:effectLst/>
                        <a:latin typeface="+mn-lt"/>
                      </a:endParaRPr>
                    </a:p>
                    <a:p>
                      <a:pPr marL="285750" marR="0" lvl="0" indent="-285750" algn="l" defTabSz="4572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400" b="0" i="0" u="none" strike="noStrike" dirty="0" smtClean="0">
                          <a:solidFill>
                            <a:srgbClr val="000000"/>
                          </a:solidFill>
                          <a:effectLst/>
                          <a:latin typeface="+mn-lt"/>
                        </a:rPr>
                        <a:t>35 minutes</a:t>
                      </a:r>
                      <a:endParaRPr lang="en-US" sz="1400" dirty="0" smtClean="0">
                        <a:effectLst/>
                        <a:latin typeface="+mn-lt"/>
                      </a:endParaRPr>
                    </a:p>
                    <a:p>
                      <a:pPr marL="285750" indent="-285750" rtl="0" fontAlgn="t">
                        <a:spcBef>
                          <a:spcPts val="0"/>
                        </a:spcBef>
                        <a:spcAft>
                          <a:spcPts val="0"/>
                        </a:spcAft>
                        <a:buFont typeface="Arial" panose="020B0604020202020204" pitchFamily="34" charset="0"/>
                        <a:buChar char="•"/>
                      </a:pPr>
                      <a:r>
                        <a:rPr lang="en-US" sz="1400" b="1" i="0" u="none" strike="noStrike" dirty="0" smtClean="0">
                          <a:solidFill>
                            <a:srgbClr val="000000"/>
                          </a:solidFill>
                          <a:effectLst/>
                          <a:latin typeface="+mn-lt"/>
                        </a:rPr>
                        <a:t>47 sec/question</a:t>
                      </a:r>
                      <a:endParaRPr lang="en-US" sz="1400" b="1" dirty="0">
                        <a:latin typeface="+mn-lt"/>
                      </a:endParaRPr>
                    </a:p>
                  </a:txBody>
                  <a:tcPr/>
                </a:tc>
                <a:extLst>
                  <a:ext uri="{0D108BD9-81ED-4DB2-BD59-A6C34878D82A}">
                    <a16:rowId xmlns:a16="http://schemas.microsoft.com/office/drawing/2014/main" xmlns="" val="3227862566"/>
                  </a:ext>
                </a:extLst>
              </a:tr>
              <a:tr h="370840">
                <a:tc>
                  <a:txBody>
                    <a:bodyPr/>
                    <a:lstStyle/>
                    <a:p>
                      <a:pPr rtl="0" fontAlgn="t">
                        <a:spcBef>
                          <a:spcPts val="0"/>
                        </a:spcBef>
                        <a:spcAft>
                          <a:spcPts val="0"/>
                        </a:spcAft>
                      </a:pPr>
                      <a:r>
                        <a:rPr lang="en-US" sz="1400" b="0" i="0" u="sng" dirty="0" smtClean="0">
                          <a:solidFill>
                            <a:srgbClr val="000000"/>
                          </a:solidFill>
                          <a:effectLst/>
                          <a:latin typeface="+mn-lt"/>
                        </a:rPr>
                        <a:t>Reading</a:t>
                      </a:r>
                      <a:endParaRPr lang="en-US" sz="1400" dirty="0" smtClean="0">
                        <a:effectLst/>
                        <a:latin typeface="+mn-lt"/>
                      </a:endParaRPr>
                    </a:p>
                    <a:p>
                      <a:pPr marL="285750" indent="-285750" rtl="0" fontAlgn="t">
                        <a:spcBef>
                          <a:spcPts val="0"/>
                        </a:spcBef>
                        <a:spcAft>
                          <a:spcPts val="0"/>
                        </a:spcAft>
                        <a:buFont typeface="Arial" panose="020B0604020202020204" pitchFamily="34" charset="0"/>
                        <a:buChar char="•"/>
                      </a:pPr>
                      <a:r>
                        <a:rPr lang="en-US" sz="1400" b="0" i="0" u="none" strike="noStrike" dirty="0" smtClean="0">
                          <a:solidFill>
                            <a:srgbClr val="000000"/>
                          </a:solidFill>
                          <a:effectLst/>
                          <a:latin typeface="+mn-lt"/>
                        </a:rPr>
                        <a:t>40 questions</a:t>
                      </a:r>
                      <a:endParaRPr lang="en-US" sz="1400" dirty="0" smtClean="0">
                        <a:effectLst/>
                        <a:latin typeface="+mn-lt"/>
                      </a:endParaRPr>
                    </a:p>
                    <a:p>
                      <a:pPr marL="285750" indent="-285750" rtl="0" fontAlgn="t">
                        <a:spcBef>
                          <a:spcPts val="0"/>
                        </a:spcBef>
                        <a:spcAft>
                          <a:spcPts val="0"/>
                        </a:spcAft>
                        <a:buFont typeface="Arial" panose="020B0604020202020204" pitchFamily="34" charset="0"/>
                        <a:buChar char="•"/>
                      </a:pPr>
                      <a:r>
                        <a:rPr lang="en-US" sz="1400" b="0" i="0" u="none" strike="noStrike" dirty="0" smtClean="0">
                          <a:solidFill>
                            <a:srgbClr val="000000"/>
                          </a:solidFill>
                          <a:effectLst/>
                          <a:latin typeface="+mn-lt"/>
                        </a:rPr>
                        <a:t>35 minutes</a:t>
                      </a:r>
                      <a:endParaRPr lang="en-US" sz="1400" dirty="0" smtClean="0">
                        <a:effectLst/>
                        <a:latin typeface="+mn-lt"/>
                      </a:endParaRPr>
                    </a:p>
                    <a:p>
                      <a:pPr marL="285750" indent="-285750" rtl="0" fontAlgn="t">
                        <a:spcBef>
                          <a:spcPts val="0"/>
                        </a:spcBef>
                        <a:spcAft>
                          <a:spcPts val="0"/>
                        </a:spcAft>
                        <a:buFont typeface="Arial" panose="020B0604020202020204" pitchFamily="34" charset="0"/>
                        <a:buChar char="•"/>
                      </a:pPr>
                      <a:r>
                        <a:rPr lang="en-US" sz="1400" b="1" i="0" u="none" strike="noStrike" dirty="0" smtClean="0">
                          <a:solidFill>
                            <a:srgbClr val="000000"/>
                          </a:solidFill>
                          <a:effectLst/>
                          <a:latin typeface="+mn-lt"/>
                        </a:rPr>
                        <a:t>52.5 sec/question</a:t>
                      </a:r>
                      <a:endParaRPr lang="en-US" sz="1400" b="1" dirty="0" smtClean="0">
                        <a:effectLst/>
                        <a:latin typeface="+mn-lt"/>
                      </a:endParaRPr>
                    </a:p>
                    <a:p>
                      <a:endParaRPr lang="en-US" sz="1400" dirty="0">
                        <a:latin typeface="+mn-lt"/>
                      </a:endParaRPr>
                    </a:p>
                  </a:txBody>
                  <a:tcPr/>
                </a:tc>
                <a:tc>
                  <a:txBody>
                    <a:bodyPr/>
                    <a:lstStyle/>
                    <a:p>
                      <a:pPr rtl="0" fontAlgn="t">
                        <a:spcBef>
                          <a:spcPts val="0"/>
                        </a:spcBef>
                        <a:spcAft>
                          <a:spcPts val="0"/>
                        </a:spcAft>
                      </a:pPr>
                      <a:r>
                        <a:rPr lang="en-US" sz="1400" b="0" i="0" u="sng" dirty="0" smtClean="0">
                          <a:solidFill>
                            <a:srgbClr val="000000"/>
                          </a:solidFill>
                          <a:effectLst/>
                          <a:latin typeface="+mn-lt"/>
                        </a:rPr>
                        <a:t>Critical Reading</a:t>
                      </a:r>
                      <a:endParaRPr lang="en-US" sz="1400" dirty="0" smtClean="0">
                        <a:effectLst/>
                        <a:latin typeface="+mn-lt"/>
                      </a:endParaRPr>
                    </a:p>
                    <a:p>
                      <a:pPr marL="285750" indent="-285750" rtl="0" fontAlgn="t">
                        <a:spcBef>
                          <a:spcPts val="0"/>
                        </a:spcBef>
                        <a:spcAft>
                          <a:spcPts val="0"/>
                        </a:spcAft>
                        <a:buFont typeface="Arial" panose="020B0604020202020204" pitchFamily="34" charset="0"/>
                        <a:buChar char="•"/>
                      </a:pPr>
                      <a:r>
                        <a:rPr lang="en-US" sz="1400" b="0" i="0" u="none" strike="noStrike" dirty="0" smtClean="0">
                          <a:solidFill>
                            <a:srgbClr val="000000"/>
                          </a:solidFill>
                          <a:effectLst/>
                          <a:latin typeface="+mn-lt"/>
                        </a:rPr>
                        <a:t>52 questions</a:t>
                      </a:r>
                      <a:endParaRPr lang="en-US" sz="1400" b="0" i="0" u="none" strike="noStrike" dirty="0" smtClean="0">
                        <a:solidFill>
                          <a:schemeClr val="dk1"/>
                        </a:solidFill>
                        <a:effectLst/>
                        <a:latin typeface="+mn-lt"/>
                      </a:endParaRPr>
                    </a:p>
                    <a:p>
                      <a:pPr marL="285750" indent="-285750" rtl="0" fontAlgn="t">
                        <a:spcBef>
                          <a:spcPts val="0"/>
                        </a:spcBef>
                        <a:spcAft>
                          <a:spcPts val="0"/>
                        </a:spcAft>
                        <a:buFont typeface="Arial" panose="020B0604020202020204" pitchFamily="34" charset="0"/>
                        <a:buChar char="•"/>
                      </a:pPr>
                      <a:r>
                        <a:rPr lang="en-US" sz="1400" b="0" i="0" u="none" strike="noStrike" dirty="0" smtClean="0">
                          <a:solidFill>
                            <a:srgbClr val="000000"/>
                          </a:solidFill>
                          <a:effectLst/>
                          <a:latin typeface="+mn-lt"/>
                        </a:rPr>
                        <a:t>65 minutes</a:t>
                      </a:r>
                      <a:endParaRPr lang="en-US" sz="1400" b="0" i="0" u="none" strike="noStrike" dirty="0" smtClean="0">
                        <a:solidFill>
                          <a:schemeClr val="dk1"/>
                        </a:solidFill>
                        <a:effectLst/>
                        <a:latin typeface="+mn-lt"/>
                      </a:endParaRPr>
                    </a:p>
                    <a:p>
                      <a:pPr marL="285750" indent="-285750" rtl="0" fontAlgn="t">
                        <a:spcBef>
                          <a:spcPts val="0"/>
                        </a:spcBef>
                        <a:spcAft>
                          <a:spcPts val="0"/>
                        </a:spcAft>
                        <a:buFont typeface="Arial" panose="020B0604020202020204" pitchFamily="34" charset="0"/>
                        <a:buChar char="•"/>
                      </a:pPr>
                      <a:r>
                        <a:rPr lang="en-US" sz="1400" b="1" i="0" u="none" strike="noStrike" dirty="0" smtClean="0">
                          <a:solidFill>
                            <a:srgbClr val="000000"/>
                          </a:solidFill>
                          <a:effectLst/>
                          <a:latin typeface="+mn-lt"/>
                        </a:rPr>
                        <a:t>75 sec/question</a:t>
                      </a:r>
                      <a:endParaRPr lang="en-US" sz="1400" b="1" dirty="0" smtClean="0">
                        <a:effectLst/>
                        <a:latin typeface="+mn-lt"/>
                      </a:endParaRPr>
                    </a:p>
                    <a:p>
                      <a:endParaRPr lang="en-US" sz="1400" dirty="0">
                        <a:latin typeface="+mn-lt"/>
                      </a:endParaRPr>
                    </a:p>
                  </a:txBody>
                  <a:tcPr/>
                </a:tc>
                <a:extLst>
                  <a:ext uri="{0D108BD9-81ED-4DB2-BD59-A6C34878D82A}">
                    <a16:rowId xmlns:a16="http://schemas.microsoft.com/office/drawing/2014/main" xmlns="" val="3544866010"/>
                  </a:ext>
                </a:extLst>
              </a:tr>
              <a:tr h="370840">
                <a:tc>
                  <a:txBody>
                    <a:bodyPr/>
                    <a:lstStyle/>
                    <a:p>
                      <a:pPr rtl="0" fontAlgn="t">
                        <a:spcBef>
                          <a:spcPts val="0"/>
                        </a:spcBef>
                        <a:spcAft>
                          <a:spcPts val="0"/>
                        </a:spcAft>
                      </a:pPr>
                      <a:r>
                        <a:rPr lang="fr-FR" sz="1400" b="0" i="0" u="none" strike="noStrike" dirty="0">
                          <a:solidFill>
                            <a:srgbClr val="000000"/>
                          </a:solidFill>
                          <a:effectLst/>
                          <a:latin typeface="+mn-lt"/>
                        </a:rPr>
                        <a:t>Math</a:t>
                      </a:r>
                      <a:endParaRPr lang="fr-FR" sz="1400" dirty="0">
                        <a:effectLst/>
                        <a:latin typeface="+mn-lt"/>
                      </a:endParaRPr>
                    </a:p>
                    <a:p>
                      <a:pPr marL="285750" indent="-285750" rtl="0" fontAlgn="t">
                        <a:spcBef>
                          <a:spcPts val="0"/>
                        </a:spcBef>
                        <a:spcAft>
                          <a:spcPts val="0"/>
                        </a:spcAft>
                        <a:buFont typeface="Arial" panose="020B0604020202020204" pitchFamily="34" charset="0"/>
                        <a:buChar char="•"/>
                      </a:pPr>
                      <a:r>
                        <a:rPr lang="fr-FR" sz="1400" b="0" i="0" u="none" strike="noStrike" dirty="0">
                          <a:solidFill>
                            <a:srgbClr val="000000"/>
                          </a:solidFill>
                          <a:effectLst/>
                          <a:latin typeface="+mn-lt"/>
                        </a:rPr>
                        <a:t>60 questions</a:t>
                      </a:r>
                      <a:endParaRPr lang="fr-FR" sz="1400" dirty="0">
                        <a:effectLst/>
                        <a:latin typeface="+mn-lt"/>
                      </a:endParaRPr>
                    </a:p>
                    <a:p>
                      <a:pPr marL="285750" indent="-285750" rtl="0" fontAlgn="t">
                        <a:spcBef>
                          <a:spcPts val="0"/>
                        </a:spcBef>
                        <a:spcAft>
                          <a:spcPts val="0"/>
                        </a:spcAft>
                        <a:buFont typeface="Arial" panose="020B0604020202020204" pitchFamily="34" charset="0"/>
                        <a:buChar char="•"/>
                      </a:pPr>
                      <a:r>
                        <a:rPr lang="fr-FR" sz="1400" b="0" i="0" u="none" strike="noStrike" dirty="0">
                          <a:solidFill>
                            <a:srgbClr val="000000"/>
                          </a:solidFill>
                          <a:effectLst/>
                          <a:latin typeface="+mn-lt"/>
                        </a:rPr>
                        <a:t>60 minutes</a:t>
                      </a:r>
                      <a:endParaRPr lang="fr-FR" sz="1400" dirty="0">
                        <a:effectLst/>
                        <a:latin typeface="+mn-lt"/>
                      </a:endParaRPr>
                    </a:p>
                    <a:p>
                      <a:pPr marL="285750" indent="-285750" rtl="0" fontAlgn="t">
                        <a:spcBef>
                          <a:spcPts val="0"/>
                        </a:spcBef>
                        <a:spcAft>
                          <a:spcPts val="0"/>
                        </a:spcAft>
                        <a:buFont typeface="Arial" panose="020B0604020202020204" pitchFamily="34" charset="0"/>
                        <a:buChar char="•"/>
                      </a:pPr>
                      <a:r>
                        <a:rPr lang="fr-FR" sz="1400" b="1" i="0" u="none" strike="noStrike" dirty="0">
                          <a:solidFill>
                            <a:srgbClr val="000000"/>
                          </a:solidFill>
                          <a:effectLst/>
                          <a:latin typeface="+mn-lt"/>
                        </a:rPr>
                        <a:t>1 minute </a:t>
                      </a:r>
                      <a:r>
                        <a:rPr lang="fr-FR" sz="1400" b="1" i="0" u="none" strike="noStrike" dirty="0" smtClean="0">
                          <a:solidFill>
                            <a:srgbClr val="000000"/>
                          </a:solidFill>
                          <a:effectLst/>
                          <a:latin typeface="+mn-lt"/>
                        </a:rPr>
                        <a:t>question</a:t>
                      </a:r>
                      <a:endParaRPr lang="fr-FR" sz="1400" b="1" dirty="0">
                        <a:effectLst/>
                        <a:latin typeface="+mn-lt"/>
                      </a:endParaRPr>
                    </a:p>
                  </a:txBody>
                  <a:tcPr marL="34144" marR="34144" marT="34144" marB="34144"/>
                </a:tc>
                <a:tc>
                  <a:txBody>
                    <a:bodyPr/>
                    <a:lstStyle/>
                    <a:p>
                      <a:pPr rtl="0" fontAlgn="t">
                        <a:spcBef>
                          <a:spcPts val="0"/>
                        </a:spcBef>
                        <a:spcAft>
                          <a:spcPts val="0"/>
                        </a:spcAft>
                      </a:pPr>
                      <a:r>
                        <a:rPr lang="en-US" sz="1400" b="0" i="0" u="none" strike="noStrike" dirty="0">
                          <a:solidFill>
                            <a:srgbClr val="000000"/>
                          </a:solidFill>
                          <a:effectLst/>
                          <a:latin typeface="+mn-lt"/>
                        </a:rPr>
                        <a:t>Math</a:t>
                      </a:r>
                      <a:endParaRPr lang="en-US" sz="1400" dirty="0">
                        <a:effectLst/>
                        <a:latin typeface="+mn-lt"/>
                      </a:endParaRPr>
                    </a:p>
                    <a:p>
                      <a:pPr marL="285750" indent="-285750" rtl="0" fontAlgn="t">
                        <a:spcBef>
                          <a:spcPts val="0"/>
                        </a:spcBef>
                        <a:spcAft>
                          <a:spcPts val="0"/>
                        </a:spcAft>
                        <a:buFont typeface="Arial" panose="020B0604020202020204" pitchFamily="34" charset="0"/>
                        <a:buChar char="•"/>
                      </a:pPr>
                      <a:r>
                        <a:rPr lang="en-US" sz="1400" b="0" i="0" u="none" strike="noStrike" dirty="0">
                          <a:solidFill>
                            <a:srgbClr val="000000"/>
                          </a:solidFill>
                          <a:effectLst/>
                          <a:latin typeface="+mn-lt"/>
                        </a:rPr>
                        <a:t>58 questions</a:t>
                      </a:r>
                      <a:endParaRPr lang="en-US" sz="1400" dirty="0">
                        <a:effectLst/>
                        <a:latin typeface="+mn-lt"/>
                      </a:endParaRPr>
                    </a:p>
                    <a:p>
                      <a:pPr marL="285750" indent="-285750" rtl="0" fontAlgn="t">
                        <a:spcBef>
                          <a:spcPts val="0"/>
                        </a:spcBef>
                        <a:spcAft>
                          <a:spcPts val="0"/>
                        </a:spcAft>
                        <a:buFont typeface="Arial" panose="020B0604020202020204" pitchFamily="34" charset="0"/>
                        <a:buChar char="•"/>
                      </a:pPr>
                      <a:r>
                        <a:rPr lang="en-US" sz="1400" b="0" i="0" u="none" strike="noStrike" dirty="0">
                          <a:solidFill>
                            <a:srgbClr val="000000"/>
                          </a:solidFill>
                          <a:effectLst/>
                          <a:latin typeface="+mn-lt"/>
                        </a:rPr>
                        <a:t>80 minutes</a:t>
                      </a:r>
                      <a:endParaRPr lang="en-US" sz="1400" dirty="0">
                        <a:effectLst/>
                        <a:latin typeface="+mn-lt"/>
                      </a:endParaRPr>
                    </a:p>
                    <a:p>
                      <a:pPr marL="285750" indent="-285750" rtl="0" fontAlgn="t">
                        <a:spcBef>
                          <a:spcPts val="0"/>
                        </a:spcBef>
                        <a:spcAft>
                          <a:spcPts val="0"/>
                        </a:spcAft>
                        <a:buFont typeface="Arial" panose="020B0604020202020204" pitchFamily="34" charset="0"/>
                        <a:buChar char="•"/>
                      </a:pPr>
                      <a:r>
                        <a:rPr lang="en-US" sz="1400" b="1" i="0" u="none" strike="noStrike" dirty="0">
                          <a:solidFill>
                            <a:srgbClr val="000000"/>
                          </a:solidFill>
                          <a:effectLst/>
                          <a:latin typeface="+mn-lt"/>
                        </a:rPr>
                        <a:t>1 minute and 20 </a:t>
                      </a:r>
                      <a:r>
                        <a:rPr lang="en-US" sz="1400" b="1" i="0" u="none" strike="noStrike" dirty="0" smtClean="0">
                          <a:solidFill>
                            <a:srgbClr val="000000"/>
                          </a:solidFill>
                          <a:effectLst/>
                          <a:latin typeface="+mn-lt"/>
                        </a:rPr>
                        <a:t>sec/question</a:t>
                      </a:r>
                      <a:endParaRPr lang="en-US" sz="1400" b="1" dirty="0">
                        <a:effectLst/>
                        <a:latin typeface="+mn-lt"/>
                      </a:endParaRPr>
                    </a:p>
                  </a:txBody>
                  <a:tcPr marL="34144" marR="34144" marT="34144" marB="34144"/>
                </a:tc>
                <a:extLst>
                  <a:ext uri="{0D108BD9-81ED-4DB2-BD59-A6C34878D82A}">
                    <a16:rowId xmlns:a16="http://schemas.microsoft.com/office/drawing/2014/main" xmlns="" val="2294789867"/>
                  </a:ext>
                </a:extLst>
              </a:tr>
              <a:tr h="370840">
                <a:tc>
                  <a:txBody>
                    <a:bodyPr/>
                    <a:lstStyle/>
                    <a:p>
                      <a:pPr rtl="0" fontAlgn="t">
                        <a:spcBef>
                          <a:spcPts val="0"/>
                        </a:spcBef>
                        <a:spcAft>
                          <a:spcPts val="0"/>
                        </a:spcAft>
                      </a:pPr>
                      <a:r>
                        <a:rPr lang="fr-FR" sz="1400" b="0" i="0" u="none" strike="noStrike" dirty="0" smtClean="0">
                          <a:solidFill>
                            <a:srgbClr val="000000"/>
                          </a:solidFill>
                          <a:effectLst/>
                          <a:latin typeface="+mn-lt"/>
                        </a:rPr>
                        <a:t>Science</a:t>
                      </a:r>
                      <a:endParaRPr lang="fr-FR" sz="1400" dirty="0" smtClean="0">
                        <a:effectLst/>
                        <a:latin typeface="+mn-lt"/>
                      </a:endParaRPr>
                    </a:p>
                    <a:p>
                      <a:pPr marL="285750" indent="-285750" rtl="0" fontAlgn="t">
                        <a:spcBef>
                          <a:spcPts val="0"/>
                        </a:spcBef>
                        <a:spcAft>
                          <a:spcPts val="0"/>
                        </a:spcAft>
                        <a:buFont typeface="Arial" panose="020B0604020202020204" pitchFamily="34" charset="0"/>
                        <a:buChar char="•"/>
                      </a:pPr>
                      <a:r>
                        <a:rPr lang="fr-FR" sz="1400" b="0" i="0" u="none" strike="noStrike" dirty="0" smtClean="0">
                          <a:solidFill>
                            <a:srgbClr val="000000"/>
                          </a:solidFill>
                          <a:effectLst/>
                          <a:latin typeface="+mn-lt"/>
                        </a:rPr>
                        <a:t>40 questions</a:t>
                      </a:r>
                      <a:endParaRPr lang="fr-FR" sz="1400" dirty="0" smtClean="0">
                        <a:effectLst/>
                        <a:latin typeface="+mn-lt"/>
                      </a:endParaRPr>
                    </a:p>
                    <a:p>
                      <a:pPr marL="285750" indent="-285750" rtl="0" fontAlgn="t">
                        <a:spcBef>
                          <a:spcPts val="0"/>
                        </a:spcBef>
                        <a:spcAft>
                          <a:spcPts val="0"/>
                        </a:spcAft>
                        <a:buFont typeface="Arial" panose="020B0604020202020204" pitchFamily="34" charset="0"/>
                        <a:buChar char="•"/>
                      </a:pPr>
                      <a:r>
                        <a:rPr lang="fr-FR" sz="1400" b="0" i="0" u="none" strike="noStrike" dirty="0" smtClean="0">
                          <a:solidFill>
                            <a:srgbClr val="000000"/>
                          </a:solidFill>
                          <a:effectLst/>
                          <a:latin typeface="+mn-lt"/>
                        </a:rPr>
                        <a:t>35 minutes</a:t>
                      </a:r>
                      <a:endParaRPr lang="fr-FR" sz="1400" dirty="0" smtClean="0">
                        <a:effectLst/>
                        <a:latin typeface="+mn-lt"/>
                      </a:endParaRPr>
                    </a:p>
                    <a:p>
                      <a:pPr marL="285750" indent="-285750" rtl="0" fontAlgn="t">
                        <a:spcBef>
                          <a:spcPts val="0"/>
                        </a:spcBef>
                        <a:spcAft>
                          <a:spcPts val="0"/>
                        </a:spcAft>
                        <a:buFont typeface="Arial" panose="020B0604020202020204" pitchFamily="34" charset="0"/>
                        <a:buChar char="•"/>
                      </a:pPr>
                      <a:r>
                        <a:rPr lang="fr-FR" sz="1400" b="1" i="0" u="none" strike="noStrike" dirty="0" smtClean="0">
                          <a:solidFill>
                            <a:srgbClr val="000000"/>
                          </a:solidFill>
                          <a:effectLst/>
                          <a:latin typeface="+mn-lt"/>
                        </a:rPr>
                        <a:t>52.5 sec/question</a:t>
                      </a:r>
                      <a:endParaRPr lang="fr-FR" sz="1400" b="1" dirty="0" smtClean="0">
                        <a:effectLst/>
                        <a:latin typeface="+mn-lt"/>
                      </a:endParaRPr>
                    </a:p>
                    <a:p>
                      <a:endParaRPr lang="en-US" sz="1400" dirty="0">
                        <a:latin typeface="+mn-lt"/>
                      </a:endParaRPr>
                    </a:p>
                  </a:txBody>
                  <a:tcPr/>
                </a:tc>
                <a:tc>
                  <a:txBody>
                    <a:bodyPr/>
                    <a:lstStyle/>
                    <a:p>
                      <a:endParaRPr lang="en-US" sz="1400" dirty="0">
                        <a:latin typeface="+mn-lt"/>
                      </a:endParaRPr>
                    </a:p>
                  </a:txBody>
                  <a:tcPr/>
                </a:tc>
                <a:extLst>
                  <a:ext uri="{0D108BD9-81ED-4DB2-BD59-A6C34878D82A}">
                    <a16:rowId xmlns:a16="http://schemas.microsoft.com/office/drawing/2014/main" xmlns="" val="1355796115"/>
                  </a:ext>
                </a:extLst>
              </a:tr>
              <a:tr h="370840">
                <a:tc>
                  <a:txBody>
                    <a:bodyPr/>
                    <a:lstStyle/>
                    <a:p>
                      <a:r>
                        <a:rPr lang="en-US" sz="1400" dirty="0" smtClean="0">
                          <a:latin typeface="+mn-lt"/>
                        </a:rPr>
                        <a:t>Essay (optional) – 50 minutes</a:t>
                      </a:r>
                      <a:endParaRPr lang="en-US" sz="1400" dirty="0">
                        <a:latin typeface="+mn-lt"/>
                      </a:endParaRPr>
                    </a:p>
                  </a:txBody>
                  <a:tcPr/>
                </a:tc>
                <a:tc>
                  <a:txBody>
                    <a:bodyPr/>
                    <a:lstStyle/>
                    <a:p>
                      <a:r>
                        <a:rPr lang="en-US" sz="1400" dirty="0" smtClean="0">
                          <a:latin typeface="+mn-lt"/>
                        </a:rPr>
                        <a:t>Essay (Optional) – 40 minutes</a:t>
                      </a:r>
                      <a:endParaRPr lang="en-US" sz="1400" dirty="0">
                        <a:latin typeface="+mn-lt"/>
                      </a:endParaRPr>
                    </a:p>
                  </a:txBody>
                  <a:tcPr/>
                </a:tc>
                <a:extLst>
                  <a:ext uri="{0D108BD9-81ED-4DB2-BD59-A6C34878D82A}">
                    <a16:rowId xmlns:a16="http://schemas.microsoft.com/office/drawing/2014/main" xmlns="" val="2718790930"/>
                  </a:ext>
                </a:extLst>
              </a:tr>
              <a:tr h="370840">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xmlns="" val="3064808383"/>
                  </a:ext>
                </a:extLst>
              </a:tr>
            </a:tbl>
          </a:graphicData>
        </a:graphic>
      </p:graphicFrame>
      <p:pic>
        <p:nvPicPr>
          <p:cNvPr id="5" name="Picture 4"/>
          <p:cNvPicPr>
            <a:picLocks noChangeAspect="1"/>
          </p:cNvPicPr>
          <p:nvPr/>
        </p:nvPicPr>
        <p:blipFill>
          <a:blip r:embed="rId2"/>
          <a:stretch>
            <a:fillRect/>
          </a:stretch>
        </p:blipFill>
        <p:spPr>
          <a:xfrm>
            <a:off x="10687309" y="5236153"/>
            <a:ext cx="1188161" cy="1178501"/>
          </a:xfrm>
          <a:prstGeom prst="rect">
            <a:avLst/>
          </a:prstGeom>
        </p:spPr>
      </p:pic>
    </p:spTree>
    <p:extLst>
      <p:ext uri="{BB962C8B-B14F-4D97-AF65-F5344CB8AC3E}">
        <p14:creationId xmlns:p14="http://schemas.microsoft.com/office/powerpoint/2010/main" val="5622728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15852" y="849745"/>
            <a:ext cx="8128002" cy="593898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677334" y="129309"/>
            <a:ext cx="8596668" cy="674255"/>
          </a:xfrm>
        </p:spPr>
        <p:txBody>
          <a:bodyPr/>
          <a:lstStyle/>
          <a:p>
            <a:r>
              <a:rPr lang="en-US" dirty="0" smtClean="0"/>
              <a:t>The Essays</a:t>
            </a:r>
            <a:endParaRPr lang="en-US" dirty="0"/>
          </a:p>
        </p:txBody>
      </p:sp>
      <p:sp>
        <p:nvSpPr>
          <p:cNvPr id="3" name="Content Placeholder 2"/>
          <p:cNvSpPr>
            <a:spLocks noGrp="1"/>
          </p:cNvSpPr>
          <p:nvPr>
            <p:ph idx="1"/>
          </p:nvPr>
        </p:nvSpPr>
        <p:spPr>
          <a:xfrm>
            <a:off x="395982" y="1038039"/>
            <a:ext cx="2712411" cy="4125090"/>
          </a:xfrm>
        </p:spPr>
        <p:txBody>
          <a:bodyPr>
            <a:normAutofit/>
          </a:bodyPr>
          <a:lstStyle/>
          <a:p>
            <a:pPr marL="0" indent="0">
              <a:buNone/>
            </a:pPr>
            <a:r>
              <a:rPr lang="en-US" sz="2700" dirty="0" smtClean="0"/>
              <a:t>ACT</a:t>
            </a:r>
          </a:p>
          <a:p>
            <a:r>
              <a:rPr lang="en-US" dirty="0" smtClean="0"/>
              <a:t>The ACT essay is a </a:t>
            </a:r>
            <a:r>
              <a:rPr lang="en-US" b="1" u="sng" dirty="0" smtClean="0"/>
              <a:t>persuasive essay</a:t>
            </a:r>
            <a:r>
              <a:rPr lang="en-US" dirty="0" smtClean="0"/>
              <a:t>. It will offer several positions/points of view on a controversial topic. Students are required to choose a position and providence evidence in support of their position.</a:t>
            </a:r>
          </a:p>
        </p:txBody>
      </p:sp>
      <p:pic>
        <p:nvPicPr>
          <p:cNvPr id="4" name="Picture 3"/>
          <p:cNvPicPr>
            <a:picLocks noChangeAspect="1"/>
          </p:cNvPicPr>
          <p:nvPr/>
        </p:nvPicPr>
        <p:blipFill>
          <a:blip r:embed="rId2"/>
          <a:stretch>
            <a:fillRect/>
          </a:stretch>
        </p:blipFill>
        <p:spPr>
          <a:xfrm>
            <a:off x="3523310" y="1038038"/>
            <a:ext cx="7713085" cy="5562395"/>
          </a:xfrm>
          <a:prstGeom prst="rect">
            <a:avLst/>
          </a:prstGeom>
        </p:spPr>
      </p:pic>
      <p:sp>
        <p:nvSpPr>
          <p:cNvPr id="6" name="TextBox 5"/>
          <p:cNvSpPr txBox="1"/>
          <p:nvPr/>
        </p:nvSpPr>
        <p:spPr>
          <a:xfrm>
            <a:off x="367323" y="6138768"/>
            <a:ext cx="2844800" cy="461665"/>
          </a:xfrm>
          <a:prstGeom prst="rect">
            <a:avLst/>
          </a:prstGeom>
          <a:noFill/>
        </p:spPr>
        <p:txBody>
          <a:bodyPr wrap="square" rtlCol="0">
            <a:spAutoFit/>
          </a:bodyPr>
          <a:lstStyle/>
          <a:p>
            <a:r>
              <a:rPr lang="en-US" sz="1200" dirty="0">
                <a:hlinkClick r:id="rId3"/>
              </a:rPr>
              <a:t>http://www.act.org/content/act/en/products-and-services.html</a:t>
            </a:r>
            <a:endParaRPr lang="en-US" sz="1200" dirty="0"/>
          </a:p>
        </p:txBody>
      </p:sp>
    </p:spTree>
    <p:extLst>
      <p:ext uri="{BB962C8B-B14F-4D97-AF65-F5344CB8AC3E}">
        <p14:creationId xmlns:p14="http://schemas.microsoft.com/office/powerpoint/2010/main" val="4199293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018062" y="235991"/>
            <a:ext cx="7363595" cy="3384234"/>
          </a:xfrm>
          <a:prstGeom prst="rect">
            <a:avLst/>
          </a:prstGeom>
        </p:spPr>
      </p:pic>
      <p:pic>
        <p:nvPicPr>
          <p:cNvPr id="5" name="Picture 4"/>
          <p:cNvPicPr>
            <a:picLocks noChangeAspect="1"/>
          </p:cNvPicPr>
          <p:nvPr/>
        </p:nvPicPr>
        <p:blipFill>
          <a:blip r:embed="rId3"/>
          <a:stretch>
            <a:fillRect/>
          </a:stretch>
        </p:blipFill>
        <p:spPr>
          <a:xfrm>
            <a:off x="2653063" y="3620225"/>
            <a:ext cx="7728594" cy="2993015"/>
          </a:xfrm>
          <a:prstGeom prst="rect">
            <a:avLst/>
          </a:prstGeom>
        </p:spPr>
      </p:pic>
      <p:sp>
        <p:nvSpPr>
          <p:cNvPr id="6" name="Title 1"/>
          <p:cNvSpPr>
            <a:spLocks noGrp="1"/>
          </p:cNvSpPr>
          <p:nvPr>
            <p:ph type="title"/>
          </p:nvPr>
        </p:nvSpPr>
        <p:spPr>
          <a:xfrm>
            <a:off x="584971" y="235991"/>
            <a:ext cx="1520921" cy="6456219"/>
          </a:xfrm>
        </p:spPr>
        <p:txBody>
          <a:bodyPr/>
          <a:lstStyle/>
          <a:p>
            <a:r>
              <a:rPr lang="en-US" dirty="0" smtClean="0"/>
              <a:t>The Essay</a:t>
            </a:r>
            <a:br>
              <a:rPr lang="en-US" dirty="0" smtClean="0"/>
            </a:br>
            <a:r>
              <a:rPr lang="en-US" dirty="0"/>
              <a:t/>
            </a:r>
            <a:br>
              <a:rPr lang="en-US" dirty="0"/>
            </a:br>
            <a:r>
              <a:rPr lang="en-US" dirty="0" smtClean="0"/>
              <a:t>ACT</a:t>
            </a:r>
            <a:endParaRPr lang="en-US" dirty="0"/>
          </a:p>
        </p:txBody>
      </p:sp>
      <p:pic>
        <p:nvPicPr>
          <p:cNvPr id="7" name="Picture 6"/>
          <p:cNvPicPr>
            <a:picLocks noChangeAspect="1"/>
          </p:cNvPicPr>
          <p:nvPr/>
        </p:nvPicPr>
        <p:blipFill>
          <a:blip r:embed="rId4"/>
          <a:stretch>
            <a:fillRect/>
          </a:stretch>
        </p:blipFill>
        <p:spPr>
          <a:xfrm>
            <a:off x="10928828" y="5513709"/>
            <a:ext cx="1112897" cy="1103849"/>
          </a:xfrm>
          <a:prstGeom prst="rect">
            <a:avLst/>
          </a:prstGeom>
        </p:spPr>
      </p:pic>
    </p:spTree>
    <p:extLst>
      <p:ext uri="{BB962C8B-B14F-4D97-AF65-F5344CB8AC3E}">
        <p14:creationId xmlns:p14="http://schemas.microsoft.com/office/powerpoint/2010/main" val="320176515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705</TotalTime>
  <Words>463</Words>
  <Application>Microsoft Office PowerPoint</Application>
  <PresentationFormat>Widescreen</PresentationFormat>
  <Paragraphs>93</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Times New Roman</vt:lpstr>
      <vt:lpstr>Trebuchet MS</vt:lpstr>
      <vt:lpstr>Wingdings</vt:lpstr>
      <vt:lpstr>Wingdings 3</vt:lpstr>
      <vt:lpstr>Facet</vt:lpstr>
      <vt:lpstr>Understanding the SAT &amp; ACT</vt:lpstr>
      <vt:lpstr>Objectives</vt:lpstr>
      <vt:lpstr>PowerPoint Presentation</vt:lpstr>
      <vt:lpstr>SAT and ACT: What’s the difference?</vt:lpstr>
      <vt:lpstr>SAT and ACT: What’s the difference?</vt:lpstr>
      <vt:lpstr>So which one should be taken? Influencing Factors</vt:lpstr>
      <vt:lpstr>Comparing Side by Side</vt:lpstr>
      <vt:lpstr>The Essays</vt:lpstr>
      <vt:lpstr>The Essay  ACT</vt:lpstr>
      <vt:lpstr>The Essay- SAT</vt:lpstr>
      <vt:lpstr>PowerPoint Presentation</vt:lpstr>
      <vt:lpstr>PowerPoint Presentation</vt:lpstr>
    </vt:vector>
  </TitlesOfParts>
  <Company>Humboldt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SAT/ACT</dc:title>
  <dc:creator>emo25</dc:creator>
  <cp:lastModifiedBy>Cindy Porter</cp:lastModifiedBy>
  <cp:revision>33</cp:revision>
  <dcterms:created xsi:type="dcterms:W3CDTF">2016-09-13T16:48:57Z</dcterms:created>
  <dcterms:modified xsi:type="dcterms:W3CDTF">2017-09-20T16:27:47Z</dcterms:modified>
  <cp:contentStatus/>
</cp:coreProperties>
</file>